
<file path=[Content_Types].xml><?xml version="1.0" encoding="utf-8"?>
<Types xmlns="http://schemas.openxmlformats.org/package/2006/content-types">
  <Default Extension="png" ContentType="image/png"/>
  <Default Extension="jpeg" ContentType="image/jpe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53"/>
  </p:handoutMasterIdLst>
  <p:sldIdLst>
    <p:sldId id="293" r:id="rId3"/>
    <p:sldId id="352" r:id="rId5"/>
    <p:sldId id="433" r:id="rId6"/>
    <p:sldId id="434" r:id="rId7"/>
    <p:sldId id="393" r:id="rId8"/>
    <p:sldId id="485" r:id="rId9"/>
    <p:sldId id="399" r:id="rId10"/>
    <p:sldId id="407" r:id="rId11"/>
    <p:sldId id="412" r:id="rId12"/>
    <p:sldId id="408" r:id="rId13"/>
    <p:sldId id="409" r:id="rId14"/>
    <p:sldId id="436" r:id="rId15"/>
    <p:sldId id="410" r:id="rId16"/>
    <p:sldId id="411" r:id="rId17"/>
    <p:sldId id="414" r:id="rId18"/>
    <p:sldId id="416" r:id="rId19"/>
    <p:sldId id="565" r:id="rId20"/>
    <p:sldId id="566" r:id="rId21"/>
    <p:sldId id="532" r:id="rId22"/>
    <p:sldId id="437" r:id="rId23"/>
    <p:sldId id="438" r:id="rId24"/>
    <p:sldId id="533" r:id="rId25"/>
    <p:sldId id="419" r:id="rId26"/>
    <p:sldId id="420" r:id="rId27"/>
    <p:sldId id="421" r:id="rId28"/>
    <p:sldId id="535" r:id="rId29"/>
    <p:sldId id="536" r:id="rId30"/>
    <p:sldId id="537" r:id="rId31"/>
    <p:sldId id="538" r:id="rId32"/>
    <p:sldId id="440" r:id="rId33"/>
    <p:sldId id="517" r:id="rId34"/>
    <p:sldId id="422" r:id="rId35"/>
    <p:sldId id="423" r:id="rId36"/>
    <p:sldId id="469" r:id="rId37"/>
    <p:sldId id="567" r:id="rId38"/>
    <p:sldId id="426" r:id="rId39"/>
    <p:sldId id="466" r:id="rId40"/>
    <p:sldId id="467" r:id="rId41"/>
    <p:sldId id="539" r:id="rId42"/>
    <p:sldId id="540" r:id="rId43"/>
    <p:sldId id="427" r:id="rId44"/>
    <p:sldId id="428" r:id="rId45"/>
    <p:sldId id="429" r:id="rId46"/>
    <p:sldId id="441" r:id="rId47"/>
    <p:sldId id="430" r:id="rId48"/>
    <p:sldId id="431" r:id="rId49"/>
    <p:sldId id="562" r:id="rId50"/>
    <p:sldId id="563" r:id="rId51"/>
    <p:sldId id="432" r:id="rId52"/>
  </p:sldIdLst>
  <p:sldSz cx="18291175" cy="10290175"/>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1829435"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2743835"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3658235"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4572635" algn="l" defTabSz="18288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5487670" algn="l" defTabSz="18288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6402070" algn="l" defTabSz="18288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7316470" algn="l" defTabSz="18288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w" initials="z"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1972C5"/>
    <a:srgbClr val="007DDA"/>
    <a:srgbClr val="E36C09"/>
    <a:srgbClr val="FF6600"/>
    <a:srgbClr val="45A4FC"/>
    <a:srgbClr val="BBBBBB"/>
    <a:srgbClr val="0365C0"/>
    <a:srgbClr val="585858"/>
    <a:srgbClr val="E2E2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40" autoAdjust="0"/>
    <p:restoredTop sz="76164" autoAdjust="0"/>
  </p:normalViewPr>
  <p:slideViewPr>
    <p:cSldViewPr>
      <p:cViewPr varScale="1">
        <p:scale>
          <a:sx n="34" d="100"/>
          <a:sy n="34" d="100"/>
        </p:scale>
        <p:origin x="1272" y="84"/>
      </p:cViewPr>
      <p:guideLst>
        <p:guide orient="horz" pos="3266"/>
        <p:guide pos="5754"/>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52" d="100"/>
          <a:sy n="52" d="100"/>
        </p:scale>
        <p:origin x="1824" y="56"/>
      </p:cViewPr>
      <p:guideLst>
        <p:guide orient="horz" pos="2902"/>
        <p:guide pos="2157"/>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7" Type="http://schemas.openxmlformats.org/officeDocument/2006/relationships/commentAuthors" Target="commentAuthors.xml"/><Relationship Id="rId56" Type="http://schemas.openxmlformats.org/officeDocument/2006/relationships/tableStyles" Target="tableStyles.xml"/><Relationship Id="rId55" Type="http://schemas.openxmlformats.org/officeDocument/2006/relationships/viewProps" Target="viewProps.xml"/><Relationship Id="rId54" Type="http://schemas.openxmlformats.org/officeDocument/2006/relationships/presProps" Target="presProps.xml"/><Relationship Id="rId53" Type="http://schemas.openxmlformats.org/officeDocument/2006/relationships/handoutMaster" Target="handoutMasters/handoutMaster1.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3-19T08:43:03.156" idx="1">
    <p:pos x="10" y="10"/>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046139-9703-4DE6-8F63-C3F5EEE481F2}"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F4C8092-FACE-4C82-8193-640A14E2DD47}"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22F549D-6A18-4B94-A14B-CACC12A0737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E41831-2BED-4BA6-83D8-228DE27E982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1828800" rtl="0" eaLnBrk="1" latinLnBrk="0" hangingPunct="1">
      <a:defRPr sz="2400" kern="1200">
        <a:solidFill>
          <a:srgbClr val="FF0000"/>
        </a:solidFill>
        <a:latin typeface="+mn-lt"/>
        <a:ea typeface="+mn-ea"/>
        <a:cs typeface="+mn-cs"/>
      </a:defRPr>
    </a:lvl1pPr>
    <a:lvl2pPr marL="914400" algn="l" defTabSz="1828800" rtl="0" eaLnBrk="1" latinLnBrk="0" hangingPunct="1">
      <a:defRPr sz="2400" kern="1200">
        <a:solidFill>
          <a:srgbClr val="FF0000"/>
        </a:solidFill>
        <a:latin typeface="+mn-lt"/>
        <a:ea typeface="+mn-ea"/>
        <a:cs typeface="+mn-cs"/>
      </a:defRPr>
    </a:lvl2pPr>
    <a:lvl3pPr marL="1829435" algn="l" defTabSz="1828800" rtl="0" eaLnBrk="1" latinLnBrk="0" hangingPunct="1">
      <a:defRPr sz="2400" kern="1200">
        <a:solidFill>
          <a:srgbClr val="FF0000"/>
        </a:solidFill>
        <a:latin typeface="+mn-lt"/>
        <a:ea typeface="+mn-ea"/>
        <a:cs typeface="+mn-cs"/>
      </a:defRPr>
    </a:lvl3pPr>
    <a:lvl4pPr marL="2743835" algn="l" defTabSz="1828800" rtl="0" eaLnBrk="1" latinLnBrk="0" hangingPunct="1">
      <a:defRPr sz="2400" kern="1200">
        <a:solidFill>
          <a:srgbClr val="FF0000"/>
        </a:solidFill>
        <a:latin typeface="+mn-lt"/>
        <a:ea typeface="+mn-ea"/>
        <a:cs typeface="+mn-cs"/>
      </a:defRPr>
    </a:lvl4pPr>
    <a:lvl5pPr marL="3658235" algn="l" defTabSz="1828800" rtl="0" eaLnBrk="1" latinLnBrk="0" hangingPunct="1">
      <a:defRPr sz="2400" kern="1200">
        <a:solidFill>
          <a:srgbClr val="FF0000"/>
        </a:solidFill>
        <a:latin typeface="+mn-lt"/>
        <a:ea typeface="+mn-ea"/>
        <a:cs typeface="+mn-cs"/>
      </a:defRPr>
    </a:lvl5pPr>
    <a:lvl6pPr marL="4572635" algn="l" defTabSz="1828800" rtl="0" eaLnBrk="1" latinLnBrk="0" hangingPunct="1">
      <a:defRPr sz="2400" kern="1200">
        <a:solidFill>
          <a:schemeClr val="tx1"/>
        </a:solidFill>
        <a:latin typeface="+mn-lt"/>
        <a:ea typeface="+mn-ea"/>
        <a:cs typeface="+mn-cs"/>
      </a:defRPr>
    </a:lvl6pPr>
    <a:lvl7pPr marL="5487670" algn="l" defTabSz="1828800" rtl="0" eaLnBrk="1" latinLnBrk="0" hangingPunct="1">
      <a:defRPr sz="2400" kern="1200">
        <a:solidFill>
          <a:schemeClr val="tx1"/>
        </a:solidFill>
        <a:latin typeface="+mn-lt"/>
        <a:ea typeface="+mn-ea"/>
        <a:cs typeface="+mn-cs"/>
      </a:defRPr>
    </a:lvl7pPr>
    <a:lvl8pPr marL="6402070" algn="l" defTabSz="1828800" rtl="0" eaLnBrk="1" latinLnBrk="0" hangingPunct="1">
      <a:defRPr sz="2400" kern="1200">
        <a:solidFill>
          <a:schemeClr val="tx1"/>
        </a:solidFill>
        <a:latin typeface="+mn-lt"/>
        <a:ea typeface="+mn-ea"/>
        <a:cs typeface="+mn-cs"/>
      </a:defRPr>
    </a:lvl8pPr>
    <a:lvl9pPr marL="7316470" algn="l" defTabSz="1828800"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t>
            </a:r>
            <a:r>
              <a:rPr lang="zh-CN" altLang="en-US" dirty="0"/>
              <a:t>：在同一网络中，多种不同结构能否并存？</a:t>
            </a:r>
            <a:endParaRPr lang="zh-CN" altLang="en-US" dirty="0"/>
          </a:p>
          <a:p>
            <a:endParaRPr lang="zh-CN" altLang="en-US" dirty="0"/>
          </a:p>
          <a:p>
            <a:r>
              <a:rPr lang="zh-CN" altLang="en-US">
                <a:sym typeface="+mn-ea"/>
              </a:rPr>
              <a:t>多层无线技术有效互补</a:t>
            </a:r>
            <a:endParaRPr lang="zh-CN" altLang="en-US"/>
          </a:p>
          <a:p>
            <a:r>
              <a:rPr lang="zh-CN" altLang="en-US">
                <a:latin typeface="微软雅黑" panose="020B0503020204020204" pitchFamily="34" charset="-122"/>
                <a:cs typeface="微软雅黑" panose="020B0503020204020204" pitchFamily="34" charset="-122"/>
                <a:sym typeface="+mn-ea"/>
              </a:rPr>
              <a:t>无线通信领域各种技术的互补性日趋鲜明。这主要表现在不同的接入技术具有不同的覆盖范围、不同的适用区域、不同的技术特点、不同的接入速率。未来的无线通信网络将是一个综合的一体化的解决方案。各种无线技术都将在这个一体化的网络中发挥自己的作用，找到自己的天地。从大范围公众移动通信来看，5G 技术将是主导，从而形成对全球的广泛无缝覆盖；而WLAN、WiMAX、UWB 等宽带接入技术，将因其各自不同的技术特点，在不同覆盖范围或应用区域内，与公众移动通信网络形成有效的互补。</a:t>
            </a:r>
            <a:endParaRPr lang="zh-CN" altLang="en-US">
              <a:latin typeface="微软雅黑" panose="020B0503020204020204" pitchFamily="34" charset="-122"/>
              <a:cs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车载自组织网络（vehicular Ad Hoc network，VANET）是指在车辆与车辆之间、车辆与路侧单元（road side unit，RSU）之间以及车辆与行人之间形成的通信网络，是将自组网技术应用于智能交通系统之中而形成的自组织的、方便搭建、成本低廉的开放移动自组网络，具有无中心、支持多跳转发的数据传输能力。</a:t>
            </a:r>
            <a:endParaRPr lang="zh-CN" altLang="en-US"/>
          </a:p>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olidFill>
                  <a:srgbClr val="4B649F"/>
                </a:solidFill>
                <a:latin typeface="微软雅黑" panose="020B0503020204020204" pitchFamily="34" charset="-122"/>
                <a:sym typeface="+mn-ea"/>
              </a:rPr>
              <a:t>移动Ad Hoc 网络是一个临时的无中心基础设施的网络，一种</a:t>
            </a:r>
            <a:r>
              <a:rPr lang="zh-CN" altLang="en-US">
                <a:sym typeface="+mn-ea"/>
              </a:rPr>
              <a:t>特殊的自组织对等式多跳移动通信网络，也称为MANET。MAENT 是由一组自主的无线节点或终端相互合作而形成的、独立于固定的基础设施、并且采用分布式管理的网络，是一种自创造、自组织和自管理网络。在军事通信、地震水灾、紧急救援、家庭网络、个域网络、偏远地区的紧急通信等方面有着广泛的应用。无线移动Ad Hoc 网络（mobile Ad Hoc NETwork，MANET）的研究可以追溯到20世纪70 年代美国国防部高级技术研究局（Defense Advanced Research Project Agency，DARPA） 的分组无线网络（packet radio network，PRNET） 和可生存的自适应网络（survivable adaptive networks，SURAN）研究计划。</a:t>
            </a:r>
            <a:endParaRPr lang="zh-CN" altLang="en-US"/>
          </a:p>
          <a:p>
            <a:r>
              <a:rPr lang="zh-CN" altLang="en-US" dirty="0">
                <a:solidFill>
                  <a:srgbClr val="4B649F"/>
                </a:solidFill>
                <a:latin typeface="微软雅黑" panose="020B0503020204020204" pitchFamily="34" charset="-122"/>
                <a:sym typeface="+mn-ea"/>
              </a:rPr>
              <a:t>无线传感器网络（wireless sensor network，WSN）</a:t>
            </a:r>
            <a:r>
              <a:rPr lang="zh-CN" altLang="en-US">
                <a:sym typeface="+mn-ea"/>
              </a:rPr>
              <a:t>是集传感器技术、微机电系统、无线通信技术和分布式信息处理技术于一体的新型网络，是由一组稠密布置、随机散布的传感器节点构成的无线自组织网络，其目的是协作的感知、采集和处理网络覆盖的地理区域内感知对象的信息，并将其提供给用户。构成WSN 的三个要素是传感器节点、感知对象和观察者。WSN 技术通过将无线网络节点附加采集各种物理量的传感器而成为兼具感知能力和通信能力的智能节点，是物联网的核心支撑技术之一，是物联网网络感知层和传输层的主要实现技术。</a:t>
            </a:r>
            <a:endParaRPr lang="zh-CN" altLang="en-US">
              <a:sym typeface="+mn-ea"/>
            </a:endParaRPr>
          </a:p>
          <a:p>
            <a:r>
              <a:rPr lang="zh-CN" altLang="en-US">
                <a:sym typeface="+mn-ea"/>
              </a:rPr>
              <a:t>Mesh 网络是“多跳”（multi-hop）网络，由Ad Hoc 网络发展而来，又称无线网格网络（wireless mesh network，WMN）。</a:t>
            </a:r>
            <a:endParaRPr lang="zh-CN" altLang="en-US">
              <a:sym typeface="+mn-ea"/>
            </a:endParaRPr>
          </a:p>
          <a:p>
            <a:pPr indent="609600" algn="just">
              <a:lnSpc>
                <a:spcPct val="180000"/>
              </a:lnSpc>
              <a:extLst>
                <a:ext uri="{35155182-B16C-46BC-9424-99874614C6A1}">
                  <wpsdc:indentchars xmlns:wpsdc="http://www.wps.cn/officeDocument/2017/drawingmlCustomData" val="200" checksum="4158780845"/>
                </a:ext>
              </a:extLst>
            </a:pPr>
            <a:r>
              <a:rPr lang="zh-CN" altLang="en-US">
                <a:sym typeface="+mn-ea"/>
              </a:rPr>
              <a:t>WMN 的架构一般由网关路由器（具有网关/ 网桥功能的路由器）、Mesh routers（接入点）和Mesh clients（客户端）三类不同的无线网元组成，其中Mesh clients 通过无线连接的方式接入到无线Mesh routers，无线Mesh routers 以多跳互连的形式，形成相对稳定的转发网络。</a:t>
            </a:r>
            <a:endParaRPr lang="zh-CN" altLang="en-US">
              <a:sym typeface="+mn-ea"/>
            </a:endParaRPr>
          </a:p>
          <a:p>
            <a:endParaRPr lang="zh-CN" altLang="en-US"/>
          </a:p>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实验报告与作业上传与命名规则</a:t>
            </a:r>
            <a:endParaRPr lang="en-US" altLang="zh-CN" dirty="0"/>
          </a:p>
          <a:p>
            <a:r>
              <a:rPr lang="zh-CN" altLang="en-US" dirty="0"/>
              <a:t>学号</a:t>
            </a:r>
            <a:r>
              <a:rPr lang="en-US" altLang="zh-CN" dirty="0"/>
              <a:t>_</a:t>
            </a:r>
            <a:r>
              <a:rPr lang="zh-CN" altLang="en-US" dirty="0"/>
              <a:t>姓名</a:t>
            </a:r>
            <a:r>
              <a:rPr lang="en-US" altLang="zh-CN" dirty="0"/>
              <a:t>_</a:t>
            </a:r>
            <a:r>
              <a:rPr lang="zh-CN" altLang="en-US" dirty="0"/>
              <a:t>作业</a:t>
            </a:r>
            <a:r>
              <a:rPr lang="en-US" altLang="zh-CN" dirty="0"/>
              <a:t>x.doc</a:t>
            </a:r>
            <a:endParaRPr lang="en-US" altLang="zh-CN" dirty="0"/>
          </a:p>
          <a:p>
            <a:r>
              <a:rPr lang="zh-CN" altLang="en-US" dirty="0"/>
              <a:t>学号</a:t>
            </a:r>
            <a:r>
              <a:rPr lang="en-US" altLang="zh-CN" dirty="0"/>
              <a:t>_</a:t>
            </a:r>
            <a:r>
              <a:rPr lang="zh-CN" altLang="en-US" dirty="0"/>
              <a:t>姓名</a:t>
            </a:r>
            <a:r>
              <a:rPr lang="en-US" altLang="zh-CN" dirty="0"/>
              <a:t>_</a:t>
            </a:r>
            <a:r>
              <a:rPr lang="zh-CN" altLang="en-US" dirty="0"/>
              <a:t>实验</a:t>
            </a:r>
            <a:r>
              <a:rPr lang="en-US" altLang="zh-CN" dirty="0"/>
              <a:t>x.doc</a:t>
            </a:r>
            <a:endParaRPr lang="en-US" altLang="zh-CN" dirty="0"/>
          </a:p>
          <a:p>
            <a:r>
              <a:rPr lang="zh-CN" altLang="en-US" dirty="0"/>
              <a:t>举例：</a:t>
            </a:r>
            <a:r>
              <a:rPr lang="en-US" altLang="zh-CN" dirty="0"/>
              <a:t>2011122001_</a:t>
            </a:r>
            <a:r>
              <a:rPr lang="zh-CN" altLang="en-US" dirty="0"/>
              <a:t>张路桥</a:t>
            </a:r>
            <a:r>
              <a:rPr lang="en-US" altLang="zh-CN" dirty="0"/>
              <a:t>_</a:t>
            </a:r>
            <a:r>
              <a:rPr lang="zh-CN" altLang="en-US" dirty="0"/>
              <a:t>作业</a:t>
            </a:r>
            <a:r>
              <a:rPr lang="en-US" altLang="zh-CN" dirty="0"/>
              <a:t>1.doc</a:t>
            </a:r>
            <a:endParaRPr lang="zh-CN" altLang="en-US"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Arial" panose="020B0604020202020204" pitchFamily="34" charset="0"/>
                <a:ea typeface="+mn-ea"/>
              </a:rPr>
              <a:t>电路交换：源节点与目的节点间的链路是独占的</a:t>
            </a:r>
            <a:endParaRPr lang="en-US" altLang="zh-CN" dirty="0">
              <a:latin typeface="Arial" panose="020B0604020202020204" pitchFamily="34" charset="0"/>
              <a:ea typeface="+mn-ea"/>
            </a:endParaRPr>
          </a:p>
          <a:p>
            <a:r>
              <a:rPr lang="zh-CN" altLang="en-US" dirty="0">
                <a:latin typeface="Arial" panose="020B0604020202020204" pitchFamily="34" charset="0"/>
                <a:ea typeface="+mn-ea"/>
              </a:rPr>
              <a:t>分组交换：源节点与目的节点间的链路即非独占也非固定</a:t>
            </a:r>
            <a:endParaRPr lang="zh-CN" altLang="en-US" dirty="0">
              <a:latin typeface="Arial" panose="020B0604020202020204" pitchFamily="34" charset="0"/>
              <a:ea typeface="+mn-ea"/>
            </a:endParaRPr>
          </a:p>
          <a:p>
            <a:endParaRPr lang="zh-CN" altLang="en-US"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olidFill>
                  <a:srgbClr val="4B649F"/>
                </a:solidFill>
                <a:latin typeface="微软雅黑" panose="020B0503020204020204" pitchFamily="34" charset="-122"/>
                <a:sym typeface="+mn-ea"/>
              </a:rPr>
              <a:t>无线传感器网络（wireless sensor network，WSN），它是指由大量的廉价微型传感节点组成，通过无线通信方式形成的一个自组织的网络，可应用于布线和电源供给困难的区域、人员不能到达的区域和一些临时场合等，不需要固定网络支持，具有快速展开、抗损坏性强等特点，可广泛应用于军事、工业、交通、环保等领域。</a:t>
            </a:r>
            <a:r>
              <a:rPr lang="zh-CN" altLang="en-US">
                <a:sym typeface="+mn-ea"/>
              </a:rPr>
              <a:t>WSN 技术通过将无线网络节点附加采集各种物理量的传感器而成为兼具感知能力和通信能力的智能节点，是物联网的核心支撑技术之一，是物联网网络感知层和传输层的主要实现技术。</a:t>
            </a:r>
            <a:endParaRPr lang="zh-CN" altLang="en-US"/>
          </a:p>
          <a:p>
            <a:r>
              <a:rPr lang="zh-CN" altLang="en-US" dirty="0">
                <a:solidFill>
                  <a:srgbClr val="4B649F"/>
                </a:solidFill>
                <a:latin typeface="微软雅黑" panose="020B0503020204020204" pitchFamily="34" charset="-122"/>
                <a:sym typeface="+mn-ea"/>
              </a:rPr>
              <a:t>社交网络（social network）涵盖以人类社交为核心的所有网络服务形式，更是把其范围拓展到移动手机平台领域，借助手机的普遍性和无线网络的应用，利用各种交友、即时通信、邮件收发器等软件，使手机成为新的社交网络载体。</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1897 年，意大利科学家M.G. 马可尼在固定站与一艘拖船之间完成了无线通信试验，距离为18 海里，标志着无线通信的开始。随后在1899 年和1901 年又分别实现了横跨英吉利海峡和大西洋的通信，使无线电被广泛应用于船—船和船—岸之间以莫尔斯电码进行的通信，M.G. 马可尼被称为“无线电之父”。</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1_标题幻灯片">
    <p:bg>
      <p:bgPr>
        <a:solidFill>
          <a:schemeClr val="bg1"/>
        </a:solidFill>
        <a:effectLst/>
      </p:bgPr>
    </p:bg>
    <p:spTree>
      <p:nvGrpSpPr>
        <p:cNvPr id="1" name=""/>
        <p:cNvGrpSpPr/>
        <p:nvPr/>
      </p:nvGrpSpPr>
      <p:grpSpPr>
        <a:xfrm>
          <a:off x="0" y="0"/>
          <a:ext cx="0" cy="0"/>
          <a:chOff x="0" y="0"/>
          <a:chExt cx="0" cy="0"/>
        </a:xfrm>
      </p:grpSpPr>
      <p:pic>
        <p:nvPicPr>
          <p:cNvPr id="12" name="Picture 2" descr="F:\logo\运化天地logo定稿图片--红色.png"/>
          <p:cNvPicPr>
            <a:picLocks noChangeAspect="1" noChangeArrowheads="1"/>
          </p:cNvPicPr>
          <p:nvPr userDrawn="1"/>
        </p:nvPicPr>
        <p:blipFill>
          <a:blip r:embed="rId2" cstate="print">
            <a:duotone>
              <a:schemeClr val="bg2">
                <a:shade val="45000"/>
                <a:satMod val="135000"/>
              </a:schemeClr>
              <a:prstClr val="white"/>
            </a:duotone>
            <a:lum bright="40000" contrast="40000"/>
          </a:blip>
          <a:srcRect/>
          <a:stretch>
            <a:fillRect/>
          </a:stretch>
        </p:blipFill>
        <p:spPr bwMode="auto">
          <a:xfrm>
            <a:off x="428643" y="321533"/>
            <a:ext cx="1318067" cy="750332"/>
          </a:xfrm>
          <a:prstGeom prst="rect">
            <a:avLst/>
          </a:prstGeom>
          <a:noFill/>
        </p:spPr>
      </p:pic>
      <p:pic>
        <p:nvPicPr>
          <p:cNvPr id="10" name="图片 9" descr="ppt模版2.0版.jpg"/>
          <p:cNvPicPr>
            <a:picLocks noChangeAspect="1"/>
          </p:cNvPicPr>
          <p:nvPr userDrawn="1"/>
        </p:nvPicPr>
        <p:blipFill>
          <a:blip r:embed="rId3" cstate="print"/>
          <a:stretch>
            <a:fillRect/>
          </a:stretch>
        </p:blipFill>
        <p:spPr>
          <a:xfrm>
            <a:off x="1587" y="1587"/>
            <a:ext cx="18288000" cy="10287000"/>
          </a:xfrm>
          <a:prstGeom prst="rect">
            <a:avLst/>
          </a:prstGeom>
        </p:spPr>
      </p:pic>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两栏内容">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比较">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比较">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比较">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标题和内容">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3_标题和内容">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a:blip r:embed="rId2" cstate="print"/>
          <a:srcRect/>
          <a:stretch>
            <a:fillRect/>
          </a:stretch>
        </p:blipFill>
        <p:spPr bwMode="auto">
          <a:xfrm>
            <a:off x="0" y="0"/>
            <a:ext cx="18286412" cy="4810125"/>
          </a:xfrm>
          <a:prstGeom prst="rect">
            <a:avLst/>
          </a:prstGeom>
          <a:noFill/>
          <a:ln w="9525">
            <a:noFill/>
            <a:miter lim="800000"/>
            <a:headEnd/>
            <a:tailEnd/>
          </a:ln>
          <a:effectLst/>
        </p:spPr>
      </p:pic>
      <p:sp>
        <p:nvSpPr>
          <p:cNvPr id="8" name="图片占位符 7"/>
          <p:cNvSpPr>
            <a:spLocks noGrp="1"/>
          </p:cNvSpPr>
          <p:nvPr>
            <p:ph type="pic" sz="quarter" idx="10" hasCustomPrompt="1"/>
          </p:nvPr>
        </p:nvSpPr>
        <p:spPr>
          <a:xfrm>
            <a:off x="7561411" y="1472679"/>
            <a:ext cx="3096344" cy="3096344"/>
          </a:xfrm>
          <a:prstGeom prst="rect">
            <a:avLst/>
          </a:prstGeom>
        </p:spPr>
        <p:txBody>
          <a:bodyPr/>
          <a:lstStyle>
            <a:lvl1pPr>
              <a:defRPr/>
            </a:lvl1pPr>
          </a:lstStyle>
          <a:p>
            <a:r>
              <a:rPr lang="zh-CN" altLang="en-US" dirty="0"/>
              <a:t>头像</a:t>
            </a:r>
            <a:endParaRPr lang="zh-CN" altLang="en-US" dirty="0"/>
          </a:p>
        </p:txBody>
      </p:sp>
      <p:sp>
        <p:nvSpPr>
          <p:cNvPr id="12" name="文本占位符 11"/>
          <p:cNvSpPr>
            <a:spLocks noGrp="1"/>
          </p:cNvSpPr>
          <p:nvPr>
            <p:ph type="body" sz="quarter" idx="12" hasCustomPrompt="1"/>
          </p:nvPr>
        </p:nvSpPr>
        <p:spPr>
          <a:xfrm>
            <a:off x="6769323" y="5033589"/>
            <a:ext cx="5472608" cy="1008113"/>
          </a:xfrm>
          <a:prstGeom prst="rect">
            <a:avLst/>
          </a:prstGeom>
        </p:spPr>
        <p:txBody>
          <a:bodyPr/>
          <a:lstStyle>
            <a:lvl1pPr marL="548640" marR="0" indent="-548640" algn="ctr" defTabSz="914400" rtl="0" eaLnBrk="1" latinLnBrk="0" hangingPunct="1">
              <a:spcBef>
                <a:spcPct val="20000"/>
              </a:spcBef>
              <a:spcAft>
                <a:spcPts val="0"/>
              </a:spcAft>
              <a:buClr>
                <a:schemeClr val="accent3"/>
              </a:buClr>
              <a:buSzPct val="95000"/>
              <a:buFont typeface="Wingdings 2" panose="05020102010507070707"/>
              <a:buNone/>
              <a:defRPr lang="zh-CN" altLang="en-US" sz="5400" b="1" smtClean="0">
                <a:solidFill>
                  <a:schemeClr val="tx1">
                    <a:lumMod val="75000"/>
                    <a:lumOff val="25000"/>
                  </a:schemeClr>
                </a:solidFill>
                <a:latin typeface="+mj-ea"/>
              </a:defRPr>
            </a:lvl1pPr>
          </a:lstStyle>
          <a:p>
            <a:pPr marL="548640" marR="0" lvl="0" indent="-548640" algn="l" defTabSz="914400" rtl="0" eaLnBrk="1" latinLnBrk="0" hangingPunct="1">
              <a:spcBef>
                <a:spcPct val="20000"/>
              </a:spcBef>
              <a:spcAft>
                <a:spcPts val="0"/>
              </a:spcAft>
              <a:buClr>
                <a:schemeClr val="accent3"/>
              </a:buClr>
              <a:buSzPct val="95000"/>
              <a:buFont typeface="Wingdings 2" panose="05020102010507070707"/>
              <a:buNone/>
              <a:defRPr/>
            </a:pPr>
            <a:r>
              <a:rPr lang="zh-CN" altLang="en-US" sz="4800" b="1" dirty="0">
                <a:solidFill>
                  <a:srgbClr val="585858"/>
                </a:solidFill>
                <a:latin typeface="+mj-ea"/>
                <a:ea typeface="+mj-ea"/>
              </a:rPr>
              <a:t>讲师：讲师名称</a:t>
            </a:r>
            <a:endParaRPr lang="zh-CN" altLang="en-US" dirty="0"/>
          </a:p>
        </p:txBody>
      </p:sp>
      <p:sp>
        <p:nvSpPr>
          <p:cNvPr id="7" name="文本占位符 9"/>
          <p:cNvSpPr>
            <a:spLocks noGrp="1"/>
          </p:cNvSpPr>
          <p:nvPr>
            <p:ph type="body" sz="quarter" idx="14" hasCustomPrompt="1"/>
          </p:nvPr>
        </p:nvSpPr>
        <p:spPr>
          <a:xfrm>
            <a:off x="2232819" y="6369223"/>
            <a:ext cx="13969552" cy="3024336"/>
          </a:xfrm>
          <a:prstGeom prst="rect">
            <a:avLst/>
          </a:prstGeom>
        </p:spPr>
        <p:txBody>
          <a:bodyPr/>
          <a:lstStyle>
            <a:lvl1pPr marL="0" indent="457200">
              <a:spcBef>
                <a:spcPts val="0"/>
              </a:spcBef>
              <a:buNone/>
              <a:defRPr lang="zh-CN" altLang="en-US" sz="2000" smtClean="0">
                <a:solidFill>
                  <a:schemeClr val="bg1">
                    <a:lumMod val="65000"/>
                  </a:schemeClr>
                </a:solidFill>
                <a:latin typeface="+mj-ea"/>
              </a:defRPr>
            </a:lvl1pPr>
          </a:lstStyle>
          <a:p>
            <a:pPr>
              <a:lnSpc>
                <a:spcPct val="150000"/>
              </a:lnSpc>
            </a:pPr>
            <a:r>
              <a:rPr lang="zh-CN" altLang="en-US" sz="2000" dirty="0">
                <a:solidFill>
                  <a:schemeClr val="bg1">
                    <a:lumMod val="65000"/>
                  </a:schemeClr>
                </a:solidFill>
                <a:latin typeface="+mj-ea"/>
                <a:ea typeface="+mj-ea"/>
              </a:rPr>
              <a:t>字体微软雅黑  字号</a:t>
            </a:r>
            <a:r>
              <a:rPr lang="en-US" altLang="zh-CN" sz="2000" dirty="0">
                <a:solidFill>
                  <a:schemeClr val="bg1">
                    <a:lumMod val="65000"/>
                  </a:schemeClr>
                </a:solidFill>
                <a:latin typeface="+mj-ea"/>
                <a:ea typeface="+mj-ea"/>
              </a:rPr>
              <a:t>20</a:t>
            </a:r>
            <a:endParaRPr lang="en-US" altLang="zh-CN" sz="2000" dirty="0">
              <a:solidFill>
                <a:schemeClr val="bg1">
                  <a:lumMod val="65000"/>
                </a:schemeClr>
              </a:solidFill>
              <a:latin typeface="+mj-ea"/>
              <a:ea typeface="+mj-ea"/>
            </a:endParaRPr>
          </a:p>
          <a:p>
            <a:pPr>
              <a:lnSpc>
                <a:spcPct val="150000"/>
              </a:lnSpc>
            </a:pPr>
            <a:r>
              <a:rPr lang="zh-CN" altLang="en-US" sz="2000" dirty="0">
                <a:solidFill>
                  <a:schemeClr val="bg1">
                    <a:lumMod val="65000"/>
                  </a:schemeClr>
                </a:solidFill>
                <a:latin typeface="+mj-ea"/>
                <a:ea typeface="+mj-ea"/>
              </a:rPr>
              <a:t>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_标题和内容">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两栏内容">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两栏内容">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两栏内容">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pic>
        <p:nvPicPr>
          <p:cNvPr id="8194" name="Picture 2"/>
          <p:cNvPicPr>
            <a:picLocks noChangeAspect="1" noChangeArrowheads="1"/>
          </p:cNvPicPr>
          <p:nvPr userDrawn="1"/>
        </p:nvPicPr>
        <p:blipFill>
          <a:blip r:embed="rId2" cstate="print"/>
          <a:srcRect/>
          <a:stretch>
            <a:fillRect/>
          </a:stretch>
        </p:blipFill>
        <p:spPr bwMode="auto">
          <a:xfrm>
            <a:off x="0" y="4763"/>
            <a:ext cx="18286413" cy="10285412"/>
          </a:xfrm>
          <a:prstGeom prst="rect">
            <a:avLst/>
          </a:prstGeom>
          <a:noFill/>
          <a:ln w="9525">
            <a:noFill/>
            <a:miter lim="800000"/>
            <a:headEnd/>
            <a:tailEnd/>
          </a:ln>
          <a:effectLst/>
        </p:spPr>
      </p:pic>
      <p:sp>
        <p:nvSpPr>
          <p:cNvPr id="8" name="文本占位符 7"/>
          <p:cNvSpPr>
            <a:spLocks noGrp="1"/>
          </p:cNvSpPr>
          <p:nvPr>
            <p:ph type="body" sz="quarter" idx="10" hasCustomPrompt="1"/>
          </p:nvPr>
        </p:nvSpPr>
        <p:spPr>
          <a:xfrm>
            <a:off x="2664867" y="2768823"/>
            <a:ext cx="7128818" cy="863996"/>
          </a:xfrm>
          <a:prstGeom prst="rect">
            <a:avLst/>
          </a:prstGeom>
        </p:spPr>
        <p:txBody>
          <a:bodyPr/>
          <a:lstStyle>
            <a:lvl1pPr>
              <a:buNone/>
              <a:defRPr sz="4000" b="1">
                <a:solidFill>
                  <a:schemeClr val="tx1">
                    <a:lumMod val="75000"/>
                    <a:lumOff val="25000"/>
                  </a:schemeClr>
                </a:solidFill>
                <a:latin typeface="+mj-ea"/>
                <a:ea typeface="+mj-ea"/>
              </a:defRPr>
            </a:lvl1pPr>
          </a:lstStyle>
          <a:p>
            <a:pPr lvl="0"/>
            <a:r>
              <a:rPr lang="zh-CN" altLang="en-US" dirty="0"/>
              <a:t>讲师（讲师名称）</a:t>
            </a:r>
            <a:endParaRPr lang="zh-CN" altLang="en-US" dirty="0"/>
          </a:p>
        </p:txBody>
      </p:sp>
      <p:sp>
        <p:nvSpPr>
          <p:cNvPr id="11" name="文本占位符 10"/>
          <p:cNvSpPr>
            <a:spLocks noGrp="1"/>
          </p:cNvSpPr>
          <p:nvPr>
            <p:ph type="body" sz="quarter" idx="11" hasCustomPrompt="1"/>
          </p:nvPr>
        </p:nvSpPr>
        <p:spPr>
          <a:xfrm>
            <a:off x="2088803" y="3992959"/>
            <a:ext cx="7704882" cy="3168352"/>
          </a:xfrm>
          <a:prstGeom prst="rect">
            <a:avLst/>
          </a:prstGeom>
        </p:spPr>
        <p:txBody>
          <a:bodyPr/>
          <a:lstStyle>
            <a:lvl1pPr>
              <a:lnSpc>
                <a:spcPct val="150000"/>
              </a:lnSpc>
              <a:defRPr sz="2400">
                <a:solidFill>
                  <a:schemeClr val="tx1">
                    <a:lumMod val="65000"/>
                    <a:lumOff val="35000"/>
                  </a:schemeClr>
                </a:solidFill>
                <a:latin typeface="+mj-ea"/>
                <a:ea typeface="+mj-ea"/>
              </a:defRPr>
            </a:lvl1pPr>
          </a:lstStyle>
          <a:p>
            <a:pPr lvl="0"/>
            <a:r>
              <a:rPr lang="zh-CN" altLang="en-US" dirty="0"/>
              <a:t>字体微软雅黑  字号</a:t>
            </a:r>
            <a:r>
              <a:rPr lang="en-US" altLang="zh-CN" dirty="0"/>
              <a:t>24</a:t>
            </a:r>
            <a:endParaRPr lang="en-US" altLang="zh-CN" dirty="0"/>
          </a:p>
          <a:p>
            <a:pPr lvl="0"/>
            <a:r>
              <a:rPr lang="zh-CN" altLang="en-US" dirty="0"/>
              <a:t>讲师简介</a:t>
            </a:r>
            <a:endParaRPr lang="en-US" altLang="zh-CN" dirty="0"/>
          </a:p>
          <a:p>
            <a:pPr lvl="0"/>
            <a:r>
              <a:rPr lang="zh-CN" altLang="en-US" dirty="0"/>
              <a:t>讲师简介</a:t>
            </a:r>
            <a:endParaRPr lang="en-US" altLang="zh-CN" dirty="0"/>
          </a:p>
          <a:p>
            <a:pPr lvl="0"/>
            <a:r>
              <a:rPr lang="zh-CN" altLang="en-US" dirty="0"/>
              <a:t>讲师简介</a:t>
            </a:r>
            <a:endParaRPr lang="en-US" altLang="zh-CN" dirty="0"/>
          </a:p>
          <a:p>
            <a:pPr lvl="0"/>
            <a:r>
              <a:rPr lang="zh-CN" altLang="en-US" dirty="0"/>
              <a:t>讲师简介</a:t>
            </a:r>
            <a:endParaRPr lang="zh-CN" alt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比较">
    <p:spTree>
      <p:nvGrpSpPr>
        <p:cNvPr id="1" name=""/>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4559" y="412084"/>
            <a:ext cx="16462058" cy="1715029"/>
          </a:xfrm>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914559" y="2401041"/>
            <a:ext cx="16462058" cy="679104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914559" y="9370729"/>
            <a:ext cx="4267941" cy="714595"/>
          </a:xfrm>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a:xfrm>
            <a:off x="6249485" y="9370729"/>
            <a:ext cx="5792205" cy="714595"/>
          </a:xfrm>
        </p:spPr>
        <p:txBody>
          <a:bodyPr/>
          <a:lstStyle/>
          <a:p>
            <a:endParaRPr lang="zh-CN" altLang="en-US"/>
          </a:p>
        </p:txBody>
      </p:sp>
      <p:sp>
        <p:nvSpPr>
          <p:cNvPr id="6" name="灯片编号占位符 5"/>
          <p:cNvSpPr>
            <a:spLocks noGrp="1"/>
          </p:cNvSpPr>
          <p:nvPr>
            <p:ph type="sldNum" sz="quarter" idx="12"/>
          </p:nvPr>
        </p:nvSpPr>
        <p:spPr>
          <a:xfrm>
            <a:off x="13108675" y="9370729"/>
            <a:ext cx="4267941" cy="714595"/>
          </a:xfrm>
        </p:spPr>
        <p:txBody>
          <a:bodyPr/>
          <a:lstStyle/>
          <a:p>
            <a:fld id="{7D9BB5D0-35E4-459D-AEF3-FE4D7C45CC19}" type="slidenum">
              <a:rPr lang="zh-CN" altLang="en-US" smtClean="0"/>
            </a:fld>
            <a:endParaRPr lang="zh-CN" alt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_标题和内容">
    <p:spTree>
      <p:nvGrpSpPr>
        <p:cNvPr id="1" name=""/>
        <p:cNvGrpSpPr/>
        <p:nvPr/>
      </p:nvGrpSpPr>
      <p:grpSpPr>
        <a:xfrm>
          <a:off x="0" y="0"/>
          <a:ext cx="0" cy="0"/>
          <a:chOff x="0" y="0"/>
          <a:chExt cx="0" cy="0"/>
        </a:xfrm>
      </p:grpSpPr>
      <p:sp>
        <p:nvSpPr>
          <p:cNvPr id="8" name="文本占位符 7"/>
          <p:cNvSpPr>
            <a:spLocks noGrp="1"/>
          </p:cNvSpPr>
          <p:nvPr>
            <p:ph type="body" sz="quarter" idx="10" hasCustomPrompt="1"/>
          </p:nvPr>
        </p:nvSpPr>
        <p:spPr>
          <a:xfrm>
            <a:off x="458146" y="320551"/>
            <a:ext cx="17353928" cy="648072"/>
          </a:xfrm>
          <a:prstGeom prst="rect">
            <a:avLst/>
          </a:prstGeom>
        </p:spPr>
        <p:txBody>
          <a:bodyPr/>
          <a:lstStyle>
            <a:lvl1pPr>
              <a:buNone/>
              <a:defRPr sz="4400" b="1">
                <a:solidFill>
                  <a:schemeClr val="tx1">
                    <a:lumMod val="65000"/>
                    <a:lumOff val="35000"/>
                  </a:schemeClr>
                </a:solidFill>
                <a:latin typeface="+mj-ea"/>
                <a:ea typeface="+mj-ea"/>
              </a:defRPr>
            </a:lvl1pPr>
          </a:lstStyle>
          <a:p>
            <a:pPr lvl="0"/>
            <a:r>
              <a:rPr lang="en-US" altLang="zh-CN" dirty="0"/>
              <a:t>01 </a:t>
            </a:r>
            <a:r>
              <a:rPr lang="zh-CN" altLang="en-US" dirty="0"/>
              <a:t>一级标题雅黑</a:t>
            </a:r>
            <a:r>
              <a:rPr lang="en-US" altLang="zh-CN" dirty="0"/>
              <a:t>44px</a:t>
            </a:r>
            <a:endParaRPr lang="zh-CN" altLang="en-US" dirty="0"/>
          </a:p>
        </p:txBody>
      </p:sp>
      <p:sp>
        <p:nvSpPr>
          <p:cNvPr id="14" name="文本占位符 9"/>
          <p:cNvSpPr>
            <a:spLocks noGrp="1"/>
          </p:cNvSpPr>
          <p:nvPr>
            <p:ph type="body" sz="quarter" idx="14" hasCustomPrompt="1"/>
          </p:nvPr>
        </p:nvSpPr>
        <p:spPr>
          <a:xfrm>
            <a:off x="1421130" y="6522720"/>
            <a:ext cx="15427960" cy="3446780"/>
          </a:xfrm>
          <a:prstGeom prst="rect">
            <a:avLst/>
          </a:prstGeom>
        </p:spPr>
        <p:txBody>
          <a:bodyPr/>
          <a:lstStyle>
            <a:lvl1pPr marL="548640" marR="0" indent="0" algn="l" defTabSz="914400" rtl="0" eaLnBrk="1" latinLnBrk="0" hangingPunct="1">
              <a:lnSpc>
                <a:spcPct val="150000"/>
              </a:lnSpc>
              <a:spcBef>
                <a:spcPts val="0"/>
              </a:spcBef>
              <a:spcAft>
                <a:spcPts val="0"/>
              </a:spcAft>
              <a:buClr>
                <a:schemeClr val="accent3"/>
              </a:buClr>
              <a:buSzPct val="95000"/>
              <a:buFont typeface="Wingdings 2" panose="05020102010507070707"/>
              <a:buNone/>
              <a:defRPr lang="zh-CN" altLang="en-US" sz="2000" smtClean="0">
                <a:solidFill>
                  <a:schemeClr val="bg1">
                    <a:lumMod val="65000"/>
                  </a:schemeClr>
                </a:solidFill>
                <a:latin typeface="+mj-ea"/>
              </a:defRPr>
            </a:lvl1pPr>
          </a:lstStyle>
          <a:p>
            <a:pPr>
              <a:lnSpc>
                <a:spcPct val="150000"/>
              </a:lnSpc>
            </a:pPr>
            <a:r>
              <a:rPr lang="zh-CN" altLang="en-US" sz="2000" dirty="0">
                <a:solidFill>
                  <a:schemeClr val="bg1">
                    <a:lumMod val="65000"/>
                  </a:schemeClr>
                </a:solidFill>
                <a:latin typeface="+mj-ea"/>
                <a:ea typeface="+mj-ea"/>
              </a:rPr>
              <a:t>字体微软雅黑  字号</a:t>
            </a:r>
            <a:r>
              <a:rPr lang="en-US" altLang="zh-CN" sz="2000" dirty="0">
                <a:solidFill>
                  <a:schemeClr val="bg1">
                    <a:lumMod val="65000"/>
                  </a:schemeClr>
                </a:solidFill>
                <a:latin typeface="+mj-ea"/>
                <a:ea typeface="+mj-ea"/>
              </a:rPr>
              <a:t>20</a:t>
            </a:r>
            <a:endParaRPr lang="en-US" altLang="zh-CN" sz="2000" dirty="0">
              <a:solidFill>
                <a:schemeClr val="bg1">
                  <a:lumMod val="65000"/>
                </a:schemeClr>
              </a:solidFill>
              <a:latin typeface="+mj-ea"/>
              <a:ea typeface="+mj-ea"/>
            </a:endParaRPr>
          </a:p>
          <a:p>
            <a:pPr>
              <a:lnSpc>
                <a:spcPct val="150000"/>
              </a:lnSpc>
            </a:pPr>
            <a:r>
              <a:rPr lang="zh-CN" altLang="en-US" sz="2000" dirty="0">
                <a:solidFill>
                  <a:schemeClr val="bg1">
                    <a:lumMod val="65000"/>
                  </a:schemeClr>
                </a:solidFill>
                <a:latin typeface="+mj-ea"/>
                <a:ea typeface="+mj-ea"/>
              </a:rPr>
              <a:t>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zh-CN" altLang="en-US" dirty="0"/>
          </a:p>
          <a:p>
            <a:pPr>
              <a:lnSpc>
                <a:spcPct val="150000"/>
              </a:lnSpc>
            </a:pPr>
            <a:endParaRPr lang="zh-CN" altLang="en-US" dirty="0"/>
          </a:p>
          <a:p>
            <a:pPr>
              <a:lnSpc>
                <a:spcPct val="150000"/>
              </a:lnSpc>
            </a:pPr>
            <a:endParaRPr lang="zh-CN" altLang="en-US" dirty="0"/>
          </a:p>
          <a:p>
            <a:pPr>
              <a:lnSpc>
                <a:spcPct val="150000"/>
              </a:lnSpc>
            </a:pP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10" name="文本占位符 9"/>
          <p:cNvSpPr>
            <a:spLocks noGrp="1"/>
          </p:cNvSpPr>
          <p:nvPr>
            <p:ph type="body" sz="quarter" idx="14" hasCustomPrompt="1"/>
          </p:nvPr>
        </p:nvSpPr>
        <p:spPr>
          <a:xfrm>
            <a:off x="9145905" y="2310130"/>
            <a:ext cx="8155305" cy="7129780"/>
          </a:xfrm>
          <a:prstGeom prst="rect">
            <a:avLst/>
          </a:prstGeom>
        </p:spPr>
        <p:txBody>
          <a:bodyPr/>
          <a:lstStyle>
            <a:lvl1pPr indent="0">
              <a:spcBef>
                <a:spcPts val="0"/>
              </a:spcBef>
              <a:buNone/>
              <a:defRPr lang="zh-CN" altLang="en-US" sz="2000" smtClean="0">
                <a:solidFill>
                  <a:schemeClr val="bg1">
                    <a:lumMod val="65000"/>
                  </a:schemeClr>
                </a:solidFill>
                <a:latin typeface="+mj-ea"/>
              </a:defRPr>
            </a:lvl1pPr>
          </a:lstStyle>
          <a:p>
            <a:pPr>
              <a:lnSpc>
                <a:spcPct val="150000"/>
              </a:lnSpc>
            </a:pPr>
            <a:r>
              <a:rPr lang="zh-CN" altLang="en-US" sz="2000" dirty="0">
                <a:solidFill>
                  <a:schemeClr val="bg1">
                    <a:lumMod val="65000"/>
                  </a:schemeClr>
                </a:solidFill>
                <a:latin typeface="+mj-ea"/>
                <a:ea typeface="+mj-ea"/>
              </a:rPr>
              <a:t>字体微软雅黑  字号</a:t>
            </a:r>
            <a:r>
              <a:rPr lang="en-US" altLang="zh-CN" sz="2000" dirty="0">
                <a:solidFill>
                  <a:schemeClr val="bg1">
                    <a:lumMod val="65000"/>
                  </a:schemeClr>
                </a:solidFill>
                <a:latin typeface="+mj-ea"/>
                <a:ea typeface="+mj-ea"/>
              </a:rPr>
              <a:t>20</a:t>
            </a:r>
            <a:endParaRPr lang="en-US" altLang="zh-CN" sz="2000" dirty="0">
              <a:solidFill>
                <a:schemeClr val="bg1">
                  <a:lumMod val="65000"/>
                </a:schemeClr>
              </a:solidFill>
              <a:latin typeface="+mj-ea"/>
              <a:ea typeface="+mj-ea"/>
            </a:endParaRPr>
          </a:p>
          <a:p>
            <a:pPr>
              <a:lnSpc>
                <a:spcPct val="150000"/>
              </a:lnSpc>
            </a:pPr>
            <a:r>
              <a:rPr lang="zh-CN" altLang="en-US" sz="2000" dirty="0">
                <a:solidFill>
                  <a:schemeClr val="bg1">
                    <a:lumMod val="65000"/>
                  </a:schemeClr>
                </a:solidFill>
                <a:latin typeface="+mj-ea"/>
                <a:ea typeface="+mj-ea"/>
              </a:rPr>
              <a:t>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zh-CN" altLang="en-US" dirty="0"/>
          </a:p>
        </p:txBody>
      </p:sp>
      <p:sp>
        <p:nvSpPr>
          <p:cNvPr id="4" name="文本占位符 7"/>
          <p:cNvSpPr>
            <a:spLocks noGrp="1"/>
          </p:cNvSpPr>
          <p:nvPr>
            <p:ph type="body" sz="quarter" idx="10" hasCustomPrompt="1"/>
          </p:nvPr>
        </p:nvSpPr>
        <p:spPr>
          <a:xfrm>
            <a:off x="458146" y="320551"/>
            <a:ext cx="17353928" cy="648072"/>
          </a:xfrm>
          <a:prstGeom prst="rect">
            <a:avLst/>
          </a:prstGeom>
        </p:spPr>
        <p:txBody>
          <a:bodyPr/>
          <a:lstStyle>
            <a:lvl1pPr>
              <a:buNone/>
              <a:defRPr sz="4400" b="1">
                <a:solidFill>
                  <a:schemeClr val="tx1">
                    <a:lumMod val="65000"/>
                    <a:lumOff val="35000"/>
                  </a:schemeClr>
                </a:solidFill>
                <a:latin typeface="+mj-ea"/>
                <a:ea typeface="+mj-ea"/>
              </a:defRPr>
            </a:lvl1pPr>
          </a:lstStyle>
          <a:p>
            <a:pPr lvl="0"/>
            <a:r>
              <a:rPr lang="en-US" altLang="zh-CN" dirty="0"/>
              <a:t>01 </a:t>
            </a:r>
            <a:r>
              <a:rPr lang="zh-CN" altLang="en-US" dirty="0"/>
              <a:t>一级标题雅黑</a:t>
            </a:r>
            <a:r>
              <a:rPr lang="en-US" altLang="zh-CN" dirty="0"/>
              <a:t>44px</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标题和内容">
    <p:spTree>
      <p:nvGrpSpPr>
        <p:cNvPr id="1" name=""/>
        <p:cNvGrpSpPr/>
        <p:nvPr/>
      </p:nvGrpSpPr>
      <p:grpSpPr>
        <a:xfrm>
          <a:off x="0" y="0"/>
          <a:ext cx="0" cy="0"/>
          <a:chOff x="0" y="0"/>
          <a:chExt cx="0" cy="0"/>
        </a:xfrm>
      </p:grpSpPr>
      <p:sp>
        <p:nvSpPr>
          <p:cNvPr id="4" name="文本占位符 9"/>
          <p:cNvSpPr>
            <a:spLocks noGrp="1"/>
          </p:cNvSpPr>
          <p:nvPr>
            <p:ph type="body" sz="quarter" idx="14" hasCustomPrompt="1"/>
          </p:nvPr>
        </p:nvSpPr>
        <p:spPr>
          <a:xfrm>
            <a:off x="936675" y="1760711"/>
            <a:ext cx="16345816" cy="7848872"/>
          </a:xfrm>
          <a:prstGeom prst="rect">
            <a:avLst/>
          </a:prstGeom>
        </p:spPr>
        <p:txBody>
          <a:bodyPr/>
          <a:lstStyle>
            <a:lvl1pPr marL="0" marR="0" indent="457200" algn="l" defTabSz="914400" rtl="0" eaLnBrk="1" latinLnBrk="0" hangingPunct="1">
              <a:lnSpc>
                <a:spcPct val="150000"/>
              </a:lnSpc>
              <a:spcBef>
                <a:spcPts val="0"/>
              </a:spcBef>
              <a:spcAft>
                <a:spcPts val="0"/>
              </a:spcAft>
              <a:buClr>
                <a:schemeClr val="accent3"/>
              </a:buClr>
              <a:buSzPct val="95000"/>
              <a:buFont typeface="Wingdings 2" panose="05020102010507070707"/>
              <a:buNone/>
              <a:defRPr lang="zh-CN" altLang="en-US" sz="2000" smtClean="0">
                <a:solidFill>
                  <a:schemeClr val="bg1">
                    <a:lumMod val="65000"/>
                  </a:schemeClr>
                </a:solidFill>
                <a:latin typeface="+mj-ea"/>
              </a:defRPr>
            </a:lvl1pPr>
          </a:lstStyle>
          <a:p>
            <a:pPr>
              <a:lnSpc>
                <a:spcPct val="150000"/>
              </a:lnSpc>
            </a:pPr>
            <a:r>
              <a:rPr lang="zh-CN" altLang="en-US" sz="2000" dirty="0">
                <a:solidFill>
                  <a:schemeClr val="bg1">
                    <a:lumMod val="65000"/>
                  </a:schemeClr>
                </a:solidFill>
                <a:latin typeface="+mj-ea"/>
                <a:ea typeface="+mj-ea"/>
              </a:rPr>
              <a:t>字体微软雅黑  字号</a:t>
            </a:r>
            <a:r>
              <a:rPr lang="en-US" altLang="zh-CN" sz="2000" dirty="0">
                <a:solidFill>
                  <a:schemeClr val="bg1">
                    <a:lumMod val="65000"/>
                  </a:schemeClr>
                </a:solidFill>
                <a:latin typeface="+mj-ea"/>
                <a:ea typeface="+mj-ea"/>
              </a:rPr>
              <a:t>20</a:t>
            </a:r>
            <a:endParaRPr lang="en-US" altLang="zh-CN" sz="2000" dirty="0">
              <a:solidFill>
                <a:schemeClr val="bg1">
                  <a:lumMod val="65000"/>
                </a:schemeClr>
              </a:solidFill>
              <a:latin typeface="+mj-ea"/>
              <a:ea typeface="+mj-ea"/>
            </a:endParaRPr>
          </a:p>
          <a:p>
            <a:pPr>
              <a:lnSpc>
                <a:spcPct val="150000"/>
              </a:lnSpc>
            </a:pPr>
            <a:r>
              <a:rPr lang="zh-CN" altLang="en-US" sz="2000" dirty="0">
                <a:solidFill>
                  <a:schemeClr val="bg1">
                    <a:lumMod val="65000"/>
                  </a:schemeClr>
                </a:solidFill>
                <a:latin typeface="+mj-ea"/>
                <a:ea typeface="+mj-ea"/>
              </a:rPr>
              <a:t>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en-US" altLang="zh-CN" sz="2000" dirty="0">
              <a:solidFill>
                <a:schemeClr val="bg1">
                  <a:lumMod val="65000"/>
                </a:schemeClr>
              </a:solidFill>
              <a:latin typeface="+mj-ea"/>
              <a:ea typeface="+mj-ea"/>
            </a:endParaRPr>
          </a:p>
          <a:p>
            <a:pPr>
              <a:lnSpc>
                <a:spcPct val="150000"/>
              </a:lnSpc>
            </a:pPr>
            <a:r>
              <a:rPr lang="zh-CN" altLang="en-US" sz="2000" dirty="0">
                <a:solidFill>
                  <a:schemeClr val="bg1">
                    <a:lumMod val="65000"/>
                  </a:schemeClr>
                </a:solidFill>
                <a:latin typeface="+mj-ea"/>
                <a:ea typeface="+mj-ea"/>
              </a:rPr>
              <a:t>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zh-CN" altLang="en-US" dirty="0"/>
          </a:p>
        </p:txBody>
      </p:sp>
      <p:sp>
        <p:nvSpPr>
          <p:cNvPr id="6" name="文本占位符 7"/>
          <p:cNvSpPr>
            <a:spLocks noGrp="1"/>
          </p:cNvSpPr>
          <p:nvPr>
            <p:ph type="body" sz="quarter" idx="10" hasCustomPrompt="1"/>
          </p:nvPr>
        </p:nvSpPr>
        <p:spPr>
          <a:xfrm>
            <a:off x="458146" y="320551"/>
            <a:ext cx="17353928" cy="648072"/>
          </a:xfrm>
          <a:prstGeom prst="rect">
            <a:avLst/>
          </a:prstGeom>
        </p:spPr>
        <p:txBody>
          <a:bodyPr/>
          <a:lstStyle>
            <a:lvl1pPr>
              <a:buNone/>
              <a:defRPr sz="4400" b="1">
                <a:solidFill>
                  <a:schemeClr val="tx1">
                    <a:lumMod val="65000"/>
                    <a:lumOff val="35000"/>
                  </a:schemeClr>
                </a:solidFill>
                <a:latin typeface="+mj-ea"/>
                <a:ea typeface="+mj-ea"/>
              </a:defRPr>
            </a:lvl1pPr>
          </a:lstStyle>
          <a:p>
            <a:pPr lvl="0"/>
            <a:r>
              <a:rPr lang="en-US" altLang="zh-CN" dirty="0"/>
              <a:t>01 </a:t>
            </a:r>
            <a:r>
              <a:rPr lang="zh-CN" altLang="en-US" dirty="0"/>
              <a:t>一级标题雅黑</a:t>
            </a:r>
            <a:r>
              <a:rPr lang="en-US" altLang="zh-CN" dirty="0"/>
              <a:t>44px</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标题和内容">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标题和内容">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5" Type="http://schemas.openxmlformats.org/officeDocument/2006/relationships/theme" Target="../theme/theme1.xml"/><Relationship Id="rId34" Type="http://schemas.openxmlformats.org/officeDocument/2006/relationships/image" Target="../media/image6.png"/><Relationship Id="rId33" Type="http://schemas.openxmlformats.org/officeDocument/2006/relationships/image" Target="../media/image5.png"/><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矩形 9"/>
          <p:cNvSpPr/>
          <p:nvPr userDrawn="1"/>
        </p:nvSpPr>
        <p:spPr>
          <a:xfrm>
            <a:off x="428638" y="9432690"/>
            <a:ext cx="1429008" cy="7502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917" tIns="91458" rIns="182917" bIns="91458" rtlCol="0" anchor="ctr"/>
          <a:lstStyle/>
          <a:p>
            <a:pPr algn="ctr"/>
            <a:endParaRPr lang="zh-CN" altLang="en-US"/>
          </a:p>
        </p:txBody>
      </p:sp>
      <p:pic>
        <p:nvPicPr>
          <p:cNvPr id="3074" name="Picture 2"/>
          <p:cNvPicPr>
            <a:picLocks noChangeAspect="1" noChangeArrowheads="1"/>
          </p:cNvPicPr>
          <p:nvPr userDrawn="1"/>
        </p:nvPicPr>
        <p:blipFill>
          <a:blip r:embed="rId33" cstate="print"/>
          <a:srcRect r="6356" b="20523"/>
          <a:stretch>
            <a:fillRect/>
          </a:stretch>
        </p:blipFill>
        <p:spPr bwMode="auto">
          <a:xfrm>
            <a:off x="0" y="0"/>
            <a:ext cx="18291175" cy="1256655"/>
          </a:xfrm>
          <a:prstGeom prst="rect">
            <a:avLst/>
          </a:prstGeom>
          <a:noFill/>
          <a:ln w="9525">
            <a:noFill/>
            <a:miter lim="800000"/>
            <a:headEnd/>
            <a:tailEnd/>
          </a:ln>
          <a:effectLst/>
        </p:spPr>
      </p:pic>
      <p:pic>
        <p:nvPicPr>
          <p:cNvPr id="4" name="图片 3" descr="LOGO新00"/>
          <p:cNvPicPr>
            <a:picLocks noChangeAspect="1"/>
          </p:cNvPicPr>
          <p:nvPr userDrawn="1"/>
        </p:nvPicPr>
        <p:blipFill>
          <a:blip r:embed="rId34"/>
          <a:stretch>
            <a:fillRect/>
          </a:stretch>
        </p:blipFill>
        <p:spPr>
          <a:xfrm>
            <a:off x="14834235" y="-327660"/>
            <a:ext cx="3894455" cy="219138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Lst>
  <p:txStyles>
    <p:titleStyle>
      <a:lvl1pPr algn="l" rtl="0" eaLnBrk="1" latinLnBrk="0" hangingPunct="1">
        <a:spcBef>
          <a:spcPct val="0"/>
        </a:spcBef>
        <a:buNone/>
        <a:defRPr kumimoji="0" sz="10000" b="1" kern="1200" cap="all" spc="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j-lt"/>
          <a:ea typeface="+mj-ea"/>
          <a:cs typeface="+mj-cs"/>
        </a:defRPr>
      </a:lvl1pPr>
    </p:titleStyle>
    <p:body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914400" algn="l" rtl="0" eaLnBrk="1" latinLnBrk="0" hangingPunct="1">
        <a:defRPr kumimoji="0" kern="1200">
          <a:solidFill>
            <a:schemeClr val="tx1"/>
          </a:solidFill>
          <a:latin typeface="+mn-lt"/>
          <a:ea typeface="+mn-ea"/>
          <a:cs typeface="+mn-cs"/>
        </a:defRPr>
      </a:lvl2pPr>
      <a:lvl3pPr marL="1829435" algn="l" rtl="0" eaLnBrk="1" latinLnBrk="0" hangingPunct="1">
        <a:defRPr kumimoji="0" kern="1200">
          <a:solidFill>
            <a:schemeClr val="tx1"/>
          </a:solidFill>
          <a:latin typeface="+mn-lt"/>
          <a:ea typeface="+mn-ea"/>
          <a:cs typeface="+mn-cs"/>
        </a:defRPr>
      </a:lvl3pPr>
      <a:lvl4pPr marL="2743835" algn="l" rtl="0" eaLnBrk="1" latinLnBrk="0" hangingPunct="1">
        <a:defRPr kumimoji="0" kern="1200">
          <a:solidFill>
            <a:schemeClr val="tx1"/>
          </a:solidFill>
          <a:latin typeface="+mn-lt"/>
          <a:ea typeface="+mn-ea"/>
          <a:cs typeface="+mn-cs"/>
        </a:defRPr>
      </a:lvl4pPr>
      <a:lvl5pPr marL="3658235" algn="l" rtl="0" eaLnBrk="1" latinLnBrk="0" hangingPunct="1">
        <a:defRPr kumimoji="0" kern="1200">
          <a:solidFill>
            <a:schemeClr val="tx1"/>
          </a:solidFill>
          <a:latin typeface="+mn-lt"/>
          <a:ea typeface="+mn-ea"/>
          <a:cs typeface="+mn-cs"/>
        </a:defRPr>
      </a:lvl5pPr>
      <a:lvl6pPr marL="4572635" algn="l" rtl="0" eaLnBrk="1" latinLnBrk="0" hangingPunct="1">
        <a:defRPr kumimoji="0" kern="1200">
          <a:solidFill>
            <a:schemeClr val="tx1"/>
          </a:solidFill>
          <a:latin typeface="+mn-lt"/>
          <a:ea typeface="+mn-ea"/>
          <a:cs typeface="+mn-cs"/>
        </a:defRPr>
      </a:lvl6pPr>
      <a:lvl7pPr marL="5487670" algn="l" rtl="0" eaLnBrk="1" latinLnBrk="0" hangingPunct="1">
        <a:defRPr kumimoji="0" kern="1200">
          <a:solidFill>
            <a:schemeClr val="tx1"/>
          </a:solidFill>
          <a:latin typeface="+mn-lt"/>
          <a:ea typeface="+mn-ea"/>
          <a:cs typeface="+mn-cs"/>
        </a:defRPr>
      </a:lvl7pPr>
      <a:lvl8pPr marL="6402070" algn="l" rtl="0" eaLnBrk="1" latinLnBrk="0" hangingPunct="1">
        <a:defRPr kumimoji="0" kern="1200">
          <a:solidFill>
            <a:schemeClr val="tx1"/>
          </a:solidFill>
          <a:latin typeface="+mn-lt"/>
          <a:ea typeface="+mn-ea"/>
          <a:cs typeface="+mn-cs"/>
        </a:defRPr>
      </a:lvl8pPr>
      <a:lvl9pPr marL="731647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jpeg"/><Relationship Id="rId1" Type="http://schemas.openxmlformats.org/officeDocument/2006/relationships/image" Target="../media/image22.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image" Target="../media/image24.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7.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png"/><Relationship Id="rId1"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jpeg"/><Relationship Id="rId1" Type="http://schemas.openxmlformats.org/officeDocument/2006/relationships/image" Target="../media/image29.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8.jpeg"/><Relationship Id="rId1" Type="http://schemas.openxmlformats.org/officeDocument/2006/relationships/image" Target="../media/image37.GIF"/></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43.jpeg"/><Relationship Id="rId4" Type="http://schemas.openxmlformats.org/officeDocument/2006/relationships/image" Target="../media/image42.png"/><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image" Target="../media/image39.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jpeg"/><Relationship Id="rId1" Type="http://schemas.openxmlformats.org/officeDocument/2006/relationships/image" Target="../media/image45.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jpeg"/></Relationships>
</file>

<file path=ppt/slides/_rels/slide3.xml.rels><?xml version="1.0" encoding="UTF-8" standalone="yes"?>
<Relationships xmlns="http://schemas.openxmlformats.org/package/2006/relationships"><Relationship Id="rId4" Type="http://schemas.openxmlformats.org/officeDocument/2006/relationships/comments" Target="../comments/comment1.xml"/><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hyperlink" Target="http://jxpt.cuit.edu.cn/" TargetMode="Externa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47.jpe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48.png"/><Relationship Id="rId1" Type="http://schemas.openxmlformats.org/officeDocument/2006/relationships/tags" Target="../tags/tag6.xml"/></Relationships>
</file>

<file path=ppt/slides/_rels/slide32.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7.xml"/><Relationship Id="rId5" Type="http://schemas.openxmlformats.org/officeDocument/2006/relationships/image" Target="../media/image53.jpeg"/><Relationship Id="rId4" Type="http://schemas.openxmlformats.org/officeDocument/2006/relationships/image" Target="../media/image52.jpeg"/><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image" Target="../media/image49.jpe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image" Target="../media/image5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8.jpeg"/><Relationship Id="rId1" Type="http://schemas.openxmlformats.org/officeDocument/2006/relationships/image" Target="../media/image57.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0.png"/><Relationship Id="rId1" Type="http://schemas.openxmlformats.org/officeDocument/2006/relationships/image" Target="../media/image5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3.png"/><Relationship Id="rId1" Type="http://schemas.openxmlformats.org/officeDocument/2006/relationships/image" Target="../media/image62.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4.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5.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6.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7.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image" Target="../media/image10.jpeg"/><Relationship Id="rId1" Type="http://schemas.openxmlformats.org/officeDocument/2006/relationships/image" Target="../media/image9.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7.xml"/><Relationship Id="rId4" Type="http://schemas.openxmlformats.org/officeDocument/2006/relationships/image" Target="../media/image14.png"/><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901343" y="3776935"/>
            <a:ext cx="6278880" cy="1322070"/>
          </a:xfrm>
          <a:prstGeom prst="rect">
            <a:avLst/>
          </a:prstGeom>
          <a:noFill/>
        </p:spPr>
        <p:txBody>
          <a:bodyPr wrap="none" rtlCol="0">
            <a:spAutoFit/>
          </a:bodyPr>
          <a:lstStyle/>
          <a:p>
            <a:pPr algn="ctr"/>
            <a:r>
              <a:rPr lang="zh-CN" altLang="en-US" sz="8000" b="1" dirty="0">
                <a:solidFill>
                  <a:schemeClr val="tx1">
                    <a:lumMod val="75000"/>
                    <a:lumOff val="25000"/>
                  </a:schemeClr>
                </a:solidFill>
                <a:latin typeface="+mj-ea"/>
                <a:ea typeface="+mj-ea"/>
              </a:rPr>
              <a:t>无线网络技术</a:t>
            </a:r>
            <a:endParaRPr lang="en-US" altLang="zh-CN" sz="8000" b="1" dirty="0">
              <a:solidFill>
                <a:schemeClr val="tx1">
                  <a:lumMod val="75000"/>
                  <a:lumOff val="25000"/>
                </a:schemeClr>
              </a:solidFill>
              <a:latin typeface="+mj-ea"/>
              <a:ea typeface="+mj-ea"/>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分时系统</a:t>
            </a:r>
            <a:endParaRPr lang="en-US" altLang="zh-CN" dirty="0"/>
          </a:p>
        </p:txBody>
      </p:sp>
      <p:pic>
        <p:nvPicPr>
          <p:cNvPr id="4" name="Picture 4" descr="01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65667" y="2480791"/>
            <a:ext cx="7339396" cy="586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p:nvPr/>
        </p:nvPicPr>
        <p:blipFill>
          <a:blip r:embed="rId2">
            <a:extLst>
              <a:ext uri="{28A0092B-C50C-407E-A947-70E740481C1C}">
                <a14:useLocalDpi xmlns:a14="http://schemas.microsoft.com/office/drawing/2010/main" val="0"/>
              </a:ext>
            </a:extLst>
          </a:blip>
          <a:srcRect/>
          <a:stretch>
            <a:fillRect/>
          </a:stretch>
        </p:blipFill>
        <p:spPr bwMode="auto">
          <a:xfrm>
            <a:off x="332235" y="1316953"/>
            <a:ext cx="5772974" cy="4320480"/>
          </a:xfrm>
          <a:prstGeom prst="rect">
            <a:avLst/>
          </a:prstGeom>
          <a:noFill/>
          <a:ln>
            <a:noFill/>
          </a:ln>
        </p:spPr>
      </p:pic>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3600971" y="5865167"/>
            <a:ext cx="5760640" cy="432048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9145587" y="2652575"/>
            <a:ext cx="8785547" cy="5129039"/>
          </a:xfrm>
          <a:prstGeom prst="rect">
            <a:avLst/>
          </a:prstGeom>
        </p:spPr>
      </p:pic>
      <p:sp>
        <p:nvSpPr>
          <p:cNvPr id="5" name="文本占位符 1"/>
          <p:cNvSpPr>
            <a:spLocks noGrp="1"/>
          </p:cNvSpPr>
          <p:nvPr>
            <p:ph type="body" sz="quarter" idx="10"/>
          </p:nvPr>
        </p:nvSpPr>
        <p:spPr>
          <a:xfrm>
            <a:off x="458470" y="321310"/>
            <a:ext cx="7433941" cy="648335"/>
          </a:xfrm>
        </p:spPr>
        <p:txBody>
          <a:bodyPr/>
          <a:lstStyle/>
          <a:p>
            <a:r>
              <a:rPr lang="en-US" altLang="zh-CN" dirty="0"/>
              <a:t>ARPANET</a:t>
            </a:r>
            <a:endParaRPr lang="en-US" altLang="zh-CN" dirty="0"/>
          </a:p>
        </p:txBody>
      </p:sp>
      <p:pic>
        <p:nvPicPr>
          <p:cNvPr id="4" name="Picture 5" descr="01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5587" y="2264767"/>
            <a:ext cx="8542200" cy="5433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4"/>
          <p:cNvSpPr>
            <a:spLocks noChangeArrowheads="1"/>
          </p:cNvSpPr>
          <p:nvPr/>
        </p:nvSpPr>
        <p:spPr bwMode="auto">
          <a:xfrm>
            <a:off x="4609084" y="7947461"/>
            <a:ext cx="8633346"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3200" dirty="0">
                <a:solidFill>
                  <a:schemeClr val="tx1">
                    <a:lumMod val="75000"/>
                    <a:lumOff val="25000"/>
                  </a:schemeClr>
                </a:solidFill>
                <a:latin typeface="+mj-ea"/>
                <a:ea typeface="+mj-ea"/>
              </a:rPr>
              <a:t>ARPA: Advanced Research Projects Agency </a:t>
            </a:r>
            <a:endParaRPr lang="en-US" altLang="zh-CN" sz="3200" dirty="0">
              <a:solidFill>
                <a:schemeClr val="tx1">
                  <a:lumMod val="75000"/>
                  <a:lumOff val="25000"/>
                </a:schemeClr>
              </a:solidFill>
              <a:latin typeface="+mj-ea"/>
              <a:ea typeface="+mj-ea"/>
            </a:endParaRPr>
          </a:p>
          <a:p>
            <a:pPr eaLnBrk="1" hangingPunct="1">
              <a:lnSpc>
                <a:spcPct val="150000"/>
              </a:lnSpc>
            </a:pPr>
            <a:r>
              <a:rPr lang="en-US" altLang="zh-CN" sz="3200" dirty="0">
                <a:solidFill>
                  <a:schemeClr val="tx1">
                    <a:lumMod val="75000"/>
                    <a:lumOff val="25000"/>
                  </a:schemeClr>
                </a:solidFill>
                <a:latin typeface="+mj-ea"/>
                <a:ea typeface="+mj-ea"/>
              </a:rPr>
              <a:t>IMP: Interface Message Processor</a:t>
            </a:r>
            <a:endParaRPr lang="en-US" altLang="zh-CN" sz="3200" dirty="0">
              <a:solidFill>
                <a:schemeClr val="tx1">
                  <a:lumMod val="75000"/>
                  <a:lumOff val="25000"/>
                </a:schemeClr>
              </a:solidFill>
              <a:latin typeface="+mj-ea"/>
              <a:ea typeface="+mj-ea"/>
            </a:endParaRP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648643" y="3416895"/>
            <a:ext cx="8136904" cy="3600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各种类型的计算机网络</a:t>
            </a:r>
            <a:endParaRPr lang="en-US" altLang="zh-CN" dirty="0"/>
          </a:p>
        </p:txBody>
      </p:sp>
      <p:sp>
        <p:nvSpPr>
          <p:cNvPr id="8" name="矩形 7"/>
          <p:cNvSpPr/>
          <p:nvPr/>
        </p:nvSpPr>
        <p:spPr>
          <a:xfrm>
            <a:off x="1296715" y="1976735"/>
            <a:ext cx="15841760" cy="4031873"/>
          </a:xfrm>
          <a:prstGeom prst="rect">
            <a:avLst/>
          </a:prstGeom>
        </p:spPr>
        <p:txBody>
          <a:bodyPr wrap="square">
            <a:spAutoFit/>
          </a:bodyPr>
          <a:lstStyle/>
          <a:p>
            <a:pPr marL="457200" indent="-457200">
              <a:lnSpc>
                <a:spcPct val="200000"/>
              </a:lnSpc>
              <a:buFont typeface="Arial" panose="020B0604020202020204" pitchFamily="34" charset="0"/>
              <a:buChar char="•"/>
            </a:pPr>
            <a:r>
              <a:rPr lang="en-US" altLang="zh-CN" sz="3200" b="1" dirty="0">
                <a:solidFill>
                  <a:schemeClr val="tx1">
                    <a:lumMod val="75000"/>
                    <a:lumOff val="25000"/>
                  </a:schemeClr>
                </a:solidFill>
                <a:latin typeface="+mj-ea"/>
                <a:ea typeface="+mj-ea"/>
              </a:rPr>
              <a:t>IBM</a:t>
            </a:r>
            <a:r>
              <a:rPr lang="zh-CN" altLang="zh-CN" sz="3200" b="1" dirty="0">
                <a:solidFill>
                  <a:schemeClr val="tx1">
                    <a:lumMod val="75000"/>
                    <a:lumOff val="25000"/>
                  </a:schemeClr>
                </a:solidFill>
                <a:latin typeface="+mj-ea"/>
                <a:ea typeface="+mj-ea"/>
              </a:rPr>
              <a:t>公司所研发的系统网络体系结构（</a:t>
            </a:r>
            <a:r>
              <a:rPr lang="en-US" altLang="zh-CN" sz="3200" b="1" dirty="0">
                <a:solidFill>
                  <a:schemeClr val="tx1">
                    <a:lumMod val="75000"/>
                    <a:lumOff val="25000"/>
                  </a:schemeClr>
                </a:solidFill>
                <a:latin typeface="+mj-ea"/>
                <a:ea typeface="+mj-ea"/>
              </a:rPr>
              <a:t>Systems Network Architecture</a:t>
            </a:r>
            <a:r>
              <a:rPr lang="zh-CN" altLang="zh-CN" sz="3200" b="1" dirty="0">
                <a:solidFill>
                  <a:schemeClr val="tx1">
                    <a:lumMod val="75000"/>
                    <a:lumOff val="25000"/>
                  </a:schemeClr>
                </a:solidFill>
                <a:latin typeface="+mj-ea"/>
                <a:ea typeface="+mj-ea"/>
              </a:rPr>
              <a:t>，</a:t>
            </a:r>
            <a:r>
              <a:rPr lang="en-US" altLang="zh-CN" sz="3200" b="1" dirty="0">
                <a:solidFill>
                  <a:schemeClr val="tx1">
                    <a:lumMod val="75000"/>
                    <a:lumOff val="25000"/>
                  </a:schemeClr>
                </a:solidFill>
                <a:latin typeface="+mj-ea"/>
                <a:ea typeface="+mj-ea"/>
              </a:rPr>
              <a:t>SNA</a:t>
            </a:r>
            <a:r>
              <a:rPr lang="zh-CN" altLang="zh-CN" sz="3200" b="1" dirty="0">
                <a:solidFill>
                  <a:schemeClr val="tx1">
                    <a:lumMod val="75000"/>
                    <a:lumOff val="25000"/>
                  </a:schemeClr>
                </a:solidFill>
                <a:latin typeface="+mj-ea"/>
                <a:ea typeface="+mj-ea"/>
              </a:rPr>
              <a:t>）网络体系结构</a:t>
            </a:r>
            <a:endParaRPr lang="en-US" altLang="zh-CN" sz="3200" b="1" dirty="0">
              <a:solidFill>
                <a:schemeClr val="tx1">
                  <a:lumMod val="75000"/>
                  <a:lumOff val="25000"/>
                </a:schemeClr>
              </a:solidFill>
              <a:latin typeface="+mj-ea"/>
              <a:ea typeface="+mj-ea"/>
            </a:endParaRPr>
          </a:p>
          <a:p>
            <a:pPr marL="457200" indent="-457200">
              <a:lnSpc>
                <a:spcPct val="200000"/>
              </a:lnSpc>
              <a:buFont typeface="Arial" panose="020B0604020202020204" pitchFamily="34" charset="0"/>
              <a:buChar char="•"/>
            </a:pPr>
            <a:r>
              <a:rPr lang="en-US" altLang="zh-CN" sz="3200" b="1" dirty="0">
                <a:solidFill>
                  <a:schemeClr val="tx1">
                    <a:lumMod val="75000"/>
                    <a:lumOff val="25000"/>
                  </a:schemeClr>
                </a:solidFill>
                <a:latin typeface="+mj-ea"/>
                <a:ea typeface="+mj-ea"/>
              </a:rPr>
              <a:t>DEC</a:t>
            </a:r>
            <a:r>
              <a:rPr lang="zh-CN" altLang="zh-CN" sz="3200" b="1" dirty="0">
                <a:solidFill>
                  <a:schemeClr val="tx1">
                    <a:lumMod val="75000"/>
                    <a:lumOff val="25000"/>
                  </a:schemeClr>
                </a:solidFill>
                <a:latin typeface="+mj-ea"/>
                <a:ea typeface="+mj-ea"/>
              </a:rPr>
              <a:t>公司开发的数字网络结构（</a:t>
            </a:r>
            <a:r>
              <a:rPr lang="en-US" altLang="zh-CN" sz="3200" b="1" dirty="0">
                <a:solidFill>
                  <a:schemeClr val="tx1">
                    <a:lumMod val="75000"/>
                    <a:lumOff val="25000"/>
                  </a:schemeClr>
                </a:solidFill>
                <a:latin typeface="+mj-ea"/>
                <a:ea typeface="+mj-ea"/>
              </a:rPr>
              <a:t>Digital Network Architecture</a:t>
            </a:r>
            <a:r>
              <a:rPr lang="zh-CN" altLang="zh-CN" sz="3200" b="1" dirty="0">
                <a:solidFill>
                  <a:schemeClr val="tx1">
                    <a:lumMod val="75000"/>
                    <a:lumOff val="25000"/>
                  </a:schemeClr>
                </a:solidFill>
                <a:latin typeface="+mj-ea"/>
                <a:ea typeface="+mj-ea"/>
              </a:rPr>
              <a:t>，</a:t>
            </a:r>
            <a:r>
              <a:rPr lang="en-US" altLang="zh-CN" sz="3200" b="1" dirty="0">
                <a:solidFill>
                  <a:schemeClr val="tx1">
                    <a:lumMod val="75000"/>
                    <a:lumOff val="25000"/>
                  </a:schemeClr>
                </a:solidFill>
                <a:latin typeface="+mj-ea"/>
                <a:ea typeface="+mj-ea"/>
              </a:rPr>
              <a:t>DNA</a:t>
            </a:r>
            <a:r>
              <a:rPr lang="zh-CN" altLang="zh-CN" sz="3200" b="1" dirty="0">
                <a:solidFill>
                  <a:schemeClr val="tx1">
                    <a:lumMod val="75000"/>
                    <a:lumOff val="25000"/>
                  </a:schemeClr>
                </a:solidFill>
                <a:latin typeface="+mj-ea"/>
                <a:ea typeface="+mj-ea"/>
              </a:rPr>
              <a:t>）网络体系结构</a:t>
            </a:r>
            <a:endParaRPr lang="en-US" altLang="zh-CN" sz="3200" b="1" dirty="0">
              <a:solidFill>
                <a:schemeClr val="tx1">
                  <a:lumMod val="75000"/>
                  <a:lumOff val="25000"/>
                </a:schemeClr>
              </a:solidFill>
              <a:latin typeface="+mj-ea"/>
              <a:ea typeface="+mj-ea"/>
            </a:endParaRPr>
          </a:p>
        </p:txBody>
      </p:sp>
      <p:sp>
        <p:nvSpPr>
          <p:cNvPr id="2" name="矩形: 圆角 1"/>
          <p:cNvSpPr/>
          <p:nvPr/>
        </p:nvSpPr>
        <p:spPr>
          <a:xfrm>
            <a:off x="2880891" y="7007279"/>
            <a:ext cx="12025336" cy="17982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3600" dirty="0"/>
              <a:t>缺乏统一的通信协议，相互之间</a:t>
            </a:r>
            <a:r>
              <a:rPr lang="zh-CN" altLang="en-US" sz="3600" dirty="0"/>
              <a:t>无法互联</a:t>
            </a:r>
            <a:endParaRPr lang="zh-CN" altLang="en-US" sz="3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Internet</a:t>
            </a:r>
            <a:endParaRPr lang="en-US" altLang="zh-CN" dirty="0"/>
          </a:p>
        </p:txBody>
      </p:sp>
      <p:pic>
        <p:nvPicPr>
          <p:cNvPr id="4" name="Picture 6" descr="010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69123" y="2264767"/>
            <a:ext cx="8186458" cy="6174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高速网络</a:t>
            </a:r>
            <a:endParaRPr lang="en-US" altLang="zh-CN"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857147" y="1829364"/>
            <a:ext cx="5785842" cy="4344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002234" y="4459076"/>
            <a:ext cx="7546128" cy="504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泛在网络</a:t>
            </a:r>
            <a:endParaRPr lang="en-US" altLang="zh-CN" dirty="0"/>
          </a:p>
        </p:txBody>
      </p:sp>
      <p:sp>
        <p:nvSpPr>
          <p:cNvPr id="2" name="矩形 1"/>
          <p:cNvSpPr/>
          <p:nvPr/>
        </p:nvSpPr>
        <p:spPr>
          <a:xfrm>
            <a:off x="1656755" y="2264767"/>
            <a:ext cx="11737304" cy="4031873"/>
          </a:xfrm>
          <a:prstGeom prst="rect">
            <a:avLst/>
          </a:prstGeom>
        </p:spPr>
        <p:txBody>
          <a:bodyPr wrap="square">
            <a:spAutoFit/>
          </a:bodyPr>
          <a:lstStyle/>
          <a:p>
            <a:pPr marL="457200" indent="-457200">
              <a:lnSpc>
                <a:spcPct val="200000"/>
              </a:lnSpc>
              <a:buFont typeface="Arial" panose="020B0604020202020204" pitchFamily="34" charset="0"/>
              <a:buChar char="•"/>
            </a:pPr>
            <a:r>
              <a:rPr lang="zh-CN" altLang="en-US" sz="3200" b="1" dirty="0">
                <a:solidFill>
                  <a:schemeClr val="tx1">
                    <a:lumMod val="75000"/>
                    <a:lumOff val="25000"/>
                  </a:schemeClr>
                </a:solidFill>
                <a:latin typeface="+mj-ea"/>
                <a:ea typeface="+mj-ea"/>
              </a:rPr>
              <a:t>无线网络技术的出现及普及</a:t>
            </a:r>
            <a:endParaRPr lang="en-US" altLang="zh-CN" sz="3200" b="1" dirty="0">
              <a:solidFill>
                <a:schemeClr val="tx1">
                  <a:lumMod val="75000"/>
                  <a:lumOff val="25000"/>
                </a:schemeClr>
              </a:solidFill>
              <a:latin typeface="+mj-ea"/>
              <a:ea typeface="+mj-ea"/>
            </a:endParaRPr>
          </a:p>
          <a:p>
            <a:pPr marL="457200" indent="-457200">
              <a:lnSpc>
                <a:spcPct val="200000"/>
              </a:lnSpc>
              <a:buFont typeface="Arial" panose="020B0604020202020204" pitchFamily="34" charset="0"/>
              <a:buChar char="•"/>
            </a:pPr>
            <a:r>
              <a:rPr lang="zh-CN" altLang="en-US" sz="3200" b="1" dirty="0">
                <a:solidFill>
                  <a:schemeClr val="tx1">
                    <a:lumMod val="75000"/>
                    <a:lumOff val="25000"/>
                  </a:schemeClr>
                </a:solidFill>
                <a:latin typeface="+mj-ea"/>
                <a:ea typeface="+mj-ea"/>
              </a:rPr>
              <a:t>不同类型的网络间融合与互联</a:t>
            </a:r>
            <a:endParaRPr lang="en-US" altLang="zh-CN" sz="3200" b="1" dirty="0">
              <a:solidFill>
                <a:schemeClr val="tx1">
                  <a:lumMod val="75000"/>
                  <a:lumOff val="25000"/>
                </a:schemeClr>
              </a:solidFill>
              <a:latin typeface="+mj-ea"/>
              <a:ea typeface="+mj-ea"/>
            </a:endParaRPr>
          </a:p>
          <a:p>
            <a:pPr marL="1371600" lvl="1" indent="-457200">
              <a:lnSpc>
                <a:spcPct val="200000"/>
              </a:lnSpc>
              <a:buFont typeface="Arial" panose="020B0604020202020204" pitchFamily="34" charset="0"/>
              <a:buChar char="•"/>
            </a:pPr>
            <a:r>
              <a:rPr lang="zh-CN" altLang="en-US" sz="3200" dirty="0"/>
              <a:t>三网融合：计算机网络、电信网络与广播电视网络</a:t>
            </a:r>
            <a:endParaRPr lang="en-US" altLang="zh-CN" sz="3200" b="1" dirty="0">
              <a:solidFill>
                <a:schemeClr val="tx1">
                  <a:lumMod val="75000"/>
                  <a:lumOff val="25000"/>
                </a:schemeClr>
              </a:solidFill>
              <a:latin typeface="+mj-ea"/>
              <a:ea typeface="+mj-ea"/>
            </a:endParaRPr>
          </a:p>
          <a:p>
            <a:pPr marL="457200" indent="-457200">
              <a:lnSpc>
                <a:spcPct val="200000"/>
              </a:lnSpc>
              <a:buFont typeface="Arial" panose="020B0604020202020204" pitchFamily="34" charset="0"/>
              <a:buChar char="•"/>
            </a:pPr>
            <a:r>
              <a:rPr lang="zh-CN" altLang="en-US" sz="3200" b="1" dirty="0">
                <a:solidFill>
                  <a:schemeClr val="tx1">
                    <a:lumMod val="75000"/>
                    <a:lumOff val="25000"/>
                  </a:schemeClr>
                </a:solidFill>
                <a:latin typeface="+mj-ea"/>
                <a:ea typeface="+mj-ea"/>
              </a:rPr>
              <a:t>无线传感网、社交网络、物联网等概念的提出</a:t>
            </a:r>
            <a:endParaRPr lang="en-US" altLang="zh-CN" sz="3200" b="1" dirty="0">
              <a:solidFill>
                <a:schemeClr val="tx1">
                  <a:lumMod val="75000"/>
                  <a:lumOff val="25000"/>
                </a:schemeClr>
              </a:solidFill>
              <a:latin typeface="+mj-ea"/>
              <a:ea typeface="+mj-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无线通信技术的发展历史</a:t>
            </a:r>
            <a:endParaRPr lang="en-US" altLang="zh-CN" dirty="0"/>
          </a:p>
        </p:txBody>
      </p:sp>
      <p:sp>
        <p:nvSpPr>
          <p:cNvPr id="2" name="矩形 1"/>
          <p:cNvSpPr/>
          <p:nvPr/>
        </p:nvSpPr>
        <p:spPr>
          <a:xfrm>
            <a:off x="1656755" y="970647"/>
            <a:ext cx="15193688" cy="3415030"/>
          </a:xfrm>
          <a:prstGeom prst="rect">
            <a:avLst/>
          </a:prstGeom>
        </p:spPr>
        <p:txBody>
          <a:bodyPr wrap="square">
            <a:spAutoFit/>
          </a:bodyPr>
          <a:lstStyle/>
          <a:p>
            <a:pPr marL="571500" indent="-571500" eaLnBrk="1" hangingPunct="1">
              <a:lnSpc>
                <a:spcPct val="200000"/>
              </a:lnSpc>
              <a:buFont typeface="Arial" panose="020B0604020202020204" pitchFamily="34" charset="0"/>
              <a:buChar char="•"/>
            </a:pPr>
            <a:r>
              <a:rPr lang="en-US" altLang="zh-CN" sz="3600" dirty="0">
                <a:solidFill>
                  <a:schemeClr val="tx1">
                    <a:lumMod val="75000"/>
                    <a:lumOff val="25000"/>
                  </a:schemeClr>
                </a:solidFill>
                <a:latin typeface="+mj-ea"/>
                <a:ea typeface="+mj-ea"/>
              </a:rPr>
              <a:t>1896</a:t>
            </a:r>
            <a:r>
              <a:rPr lang="zh-CN" altLang="en-US" sz="3600" dirty="0">
                <a:solidFill>
                  <a:schemeClr val="tx1">
                    <a:lumMod val="75000"/>
                    <a:lumOff val="25000"/>
                  </a:schemeClr>
                </a:solidFill>
                <a:latin typeface="+mj-ea"/>
                <a:ea typeface="+mj-ea"/>
              </a:rPr>
              <a:t>年，</a:t>
            </a:r>
            <a:r>
              <a:rPr lang="en-US" altLang="zh-CN" sz="3600" dirty="0">
                <a:solidFill>
                  <a:schemeClr val="tx1">
                    <a:lumMod val="75000"/>
                    <a:lumOff val="25000"/>
                  </a:schemeClr>
                </a:solidFill>
                <a:latin typeface="+mj-ea"/>
                <a:ea typeface="+mj-ea"/>
                <a:sym typeface="+mn-ea"/>
              </a:rPr>
              <a:t>意大利无线电工程师</a:t>
            </a:r>
            <a:r>
              <a:rPr lang="zh-CN" altLang="en-US" sz="3600" dirty="0">
                <a:solidFill>
                  <a:schemeClr val="tx1">
                    <a:lumMod val="75000"/>
                    <a:lumOff val="25000"/>
                  </a:schemeClr>
                </a:solidFill>
                <a:latin typeface="+mj-ea"/>
                <a:ea typeface="+mj-ea"/>
              </a:rPr>
              <a:t>马可尼发明了无线电报，传输距离</a:t>
            </a:r>
            <a:r>
              <a:rPr lang="en-US" altLang="zh-CN" sz="3600" dirty="0">
                <a:solidFill>
                  <a:schemeClr val="tx1">
                    <a:lumMod val="75000"/>
                    <a:lumOff val="25000"/>
                  </a:schemeClr>
                </a:solidFill>
                <a:latin typeface="+mj-ea"/>
                <a:ea typeface="+mj-ea"/>
              </a:rPr>
              <a:t>3</a:t>
            </a:r>
            <a:r>
              <a:rPr lang="zh-CN" altLang="en-US" sz="3600" dirty="0">
                <a:solidFill>
                  <a:schemeClr val="tx1">
                    <a:lumMod val="75000"/>
                    <a:lumOff val="25000"/>
                  </a:schemeClr>
                </a:solidFill>
                <a:latin typeface="+mj-ea"/>
                <a:ea typeface="+mj-ea"/>
              </a:rPr>
              <a:t>公里</a:t>
            </a:r>
            <a:endParaRPr lang="en-US" altLang="zh-CN" sz="3600" dirty="0">
              <a:solidFill>
                <a:schemeClr val="tx1">
                  <a:lumMod val="75000"/>
                  <a:lumOff val="25000"/>
                </a:schemeClr>
              </a:solidFill>
              <a:latin typeface="+mj-ea"/>
              <a:ea typeface="+mj-ea"/>
            </a:endParaRPr>
          </a:p>
          <a:p>
            <a:pPr marL="571500" indent="-571500">
              <a:lnSpc>
                <a:spcPct val="200000"/>
              </a:lnSpc>
              <a:buFont typeface="Arial" panose="020B0604020202020204" pitchFamily="34" charset="0"/>
              <a:buChar char="•"/>
            </a:pPr>
            <a:r>
              <a:rPr lang="en-US" altLang="zh-CN" sz="3600" dirty="0">
                <a:solidFill>
                  <a:schemeClr val="tx1">
                    <a:lumMod val="75000"/>
                    <a:lumOff val="25000"/>
                  </a:schemeClr>
                </a:solidFill>
                <a:latin typeface="+mj-ea"/>
                <a:ea typeface="+mj-ea"/>
              </a:rPr>
              <a:t>1901</a:t>
            </a:r>
            <a:r>
              <a:rPr lang="zh-CN" altLang="en-US" sz="3600" dirty="0">
                <a:solidFill>
                  <a:schemeClr val="tx1">
                    <a:lumMod val="75000"/>
                    <a:lumOff val="25000"/>
                  </a:schemeClr>
                </a:solidFill>
                <a:latin typeface="+mj-ea"/>
                <a:ea typeface="+mj-ea"/>
              </a:rPr>
              <a:t>年，马可尼</a:t>
            </a:r>
            <a:r>
              <a:rPr lang="en-US" altLang="zh-CN" sz="3600" dirty="0">
                <a:solidFill>
                  <a:schemeClr val="tx1">
                    <a:lumMod val="75000"/>
                    <a:lumOff val="25000"/>
                  </a:schemeClr>
                </a:solidFill>
                <a:latin typeface="+mj-ea"/>
                <a:ea typeface="+mj-ea"/>
                <a:sym typeface="+mn-ea"/>
              </a:rPr>
              <a:t>在英国康沃尔郡和加拿大纽芬兰省之间</a:t>
            </a:r>
            <a:r>
              <a:rPr lang="zh-CN" altLang="en-US" sz="3600" dirty="0">
                <a:solidFill>
                  <a:schemeClr val="tx1">
                    <a:lumMod val="75000"/>
                    <a:lumOff val="25000"/>
                  </a:schemeClr>
                </a:solidFill>
                <a:latin typeface="+mj-ea"/>
                <a:ea typeface="+mj-ea"/>
              </a:rPr>
              <a:t>实现了横跨大西洋的信息发送，传输距离</a:t>
            </a:r>
            <a:r>
              <a:rPr lang="en-US" altLang="zh-CN" sz="3600" dirty="0">
                <a:solidFill>
                  <a:schemeClr val="tx1">
                    <a:lumMod val="75000"/>
                    <a:lumOff val="25000"/>
                  </a:schemeClr>
                </a:solidFill>
                <a:latin typeface="+mj-ea"/>
                <a:ea typeface="+mj-ea"/>
              </a:rPr>
              <a:t>3000</a:t>
            </a:r>
            <a:r>
              <a:rPr lang="zh-CN" altLang="en-US" sz="3600" dirty="0">
                <a:solidFill>
                  <a:schemeClr val="tx1">
                    <a:lumMod val="75000"/>
                    <a:lumOff val="25000"/>
                  </a:schemeClr>
                </a:solidFill>
                <a:latin typeface="+mj-ea"/>
                <a:ea typeface="+mj-ea"/>
              </a:rPr>
              <a:t>公里</a:t>
            </a:r>
            <a:endParaRPr lang="en-US" altLang="zh-CN" sz="3600" dirty="0">
              <a:solidFill>
                <a:schemeClr val="tx1">
                  <a:lumMod val="75000"/>
                  <a:lumOff val="25000"/>
                </a:schemeClr>
              </a:solidFill>
              <a:latin typeface="+mj-ea"/>
              <a:ea typeface="+mj-ea"/>
            </a:endParaRPr>
          </a:p>
        </p:txBody>
      </p:sp>
      <p:pic>
        <p:nvPicPr>
          <p:cNvPr id="4" name="Picture 2" descr="C:\Documents and Settings\zhang\桌面\b03533fa828ba61e3e9ae6224134970a304e5942.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15962" y="5826733"/>
            <a:ext cx="4859249" cy="2000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C:\Documents and Settings\zhang\桌面\0b7b02087bf40ad1247f2c79572c11dfa8ecce9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2779" y="4428053"/>
            <a:ext cx="3915983" cy="4916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p:nvPicPr>
        <p:blipFill>
          <a:blip r:embed="rId3"/>
          <a:stretch>
            <a:fillRect/>
          </a:stretch>
        </p:blipFill>
        <p:spPr>
          <a:xfrm>
            <a:off x="12745987" y="3704927"/>
            <a:ext cx="4361587" cy="6377447"/>
          </a:xfrm>
          <a:prstGeom prst="rect">
            <a:avLst/>
          </a:prstGeom>
        </p:spPr>
      </p:pic>
      <p:sp>
        <p:nvSpPr>
          <p:cNvPr id="7" name="文本框 6"/>
          <p:cNvSpPr txBox="1"/>
          <p:nvPr/>
        </p:nvSpPr>
        <p:spPr>
          <a:xfrm>
            <a:off x="1974215" y="9540240"/>
            <a:ext cx="3713480" cy="368300"/>
          </a:xfrm>
          <a:prstGeom prst="rect">
            <a:avLst/>
          </a:prstGeom>
          <a:noFill/>
        </p:spPr>
        <p:txBody>
          <a:bodyPr wrap="none" rtlCol="0" anchor="t">
            <a:spAutoFit/>
          </a:bodyPr>
          <a:p>
            <a:r>
              <a:rPr lang="zh-CN" altLang="en-US">
                <a:sym typeface="+mn-ea"/>
              </a:rPr>
              <a:t>M.G. 马可尼被称为“无线电之父”</a:t>
            </a: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无线通信技术的发展历史</a:t>
            </a:r>
            <a:endParaRPr lang="en-US" altLang="zh-CN" dirty="0"/>
          </a:p>
        </p:txBody>
      </p:sp>
      <p:sp>
        <p:nvSpPr>
          <p:cNvPr id="7" name="内容占位符 2"/>
          <p:cNvSpPr txBox="1"/>
          <p:nvPr/>
        </p:nvSpPr>
        <p:spPr>
          <a:xfrm>
            <a:off x="1024176" y="1306909"/>
            <a:ext cx="15697744" cy="5832648"/>
          </a:xfr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marL="457200" indent="-457200">
              <a:lnSpc>
                <a:spcPct val="200000"/>
              </a:lnSpc>
              <a:spcBef>
                <a:spcPct val="0"/>
              </a:spcBef>
              <a:buClr>
                <a:schemeClr val="tx1">
                  <a:lumMod val="75000"/>
                  <a:lumOff val="25000"/>
                </a:schemeClr>
              </a:buClr>
              <a:buFont typeface="Arial" panose="020B0604020202020204" pitchFamily="34" charset="0"/>
              <a:buChar char="•"/>
              <a:defRPr/>
            </a:pPr>
            <a:r>
              <a:rPr lang="zh-CN" altLang="en-US" sz="3200" b="1" dirty="0">
                <a:solidFill>
                  <a:schemeClr val="tx1">
                    <a:lumMod val="75000"/>
                    <a:lumOff val="25000"/>
                  </a:schemeClr>
                </a:solidFill>
                <a:latin typeface="+mj-ea"/>
                <a:ea typeface="+mj-ea"/>
                <a:sym typeface="+mn-ea"/>
              </a:rPr>
              <a:t>1928 年，美国底特律警用车辆的车载无线电系统（单向），工作频率为2 MHz，标志着移动通信开始进入实用。</a:t>
            </a:r>
            <a:endParaRPr lang="zh-CN" altLang="en-US" sz="3200" b="1" dirty="0">
              <a:solidFill>
                <a:schemeClr val="tx1">
                  <a:lumMod val="75000"/>
                  <a:lumOff val="25000"/>
                </a:schemeClr>
              </a:solidFill>
              <a:latin typeface="+mj-ea"/>
              <a:ea typeface="+mj-ea"/>
              <a:sym typeface="+mn-ea"/>
            </a:endParaRPr>
          </a:p>
          <a:p>
            <a:pPr marL="457200" indent="-457200" algn="l">
              <a:lnSpc>
                <a:spcPct val="200000"/>
              </a:lnSpc>
              <a:buClr>
                <a:schemeClr val="tx1">
                  <a:lumMod val="75000"/>
                  <a:lumOff val="25000"/>
                </a:schemeClr>
              </a:buClr>
              <a:buFont typeface="Arial" panose="020B0604020202020204" pitchFamily="34" charset="0"/>
              <a:buChar char="•"/>
              <a:defRPr/>
            </a:pPr>
            <a:r>
              <a:rPr lang="zh-CN" altLang="en-US" sz="3200" b="1" dirty="0">
                <a:solidFill>
                  <a:schemeClr val="tx1">
                    <a:lumMod val="75000"/>
                    <a:lumOff val="25000"/>
                  </a:schemeClr>
                </a:solidFill>
                <a:latin typeface="+mj-ea"/>
                <a:ea typeface="+mj-ea"/>
                <a:sym typeface="+mn-ea"/>
              </a:rPr>
              <a:t>1933 年，阿姆斯特朗发明频率调制。</a:t>
            </a:r>
            <a:endParaRPr lang="zh-CN" altLang="en-US" sz="3200" b="1" dirty="0">
              <a:solidFill>
                <a:schemeClr val="tx1">
                  <a:lumMod val="75000"/>
                  <a:lumOff val="25000"/>
                </a:schemeClr>
              </a:solidFill>
              <a:latin typeface="+mj-ea"/>
              <a:ea typeface="+mj-ea"/>
              <a:sym typeface="+mn-ea"/>
            </a:endParaRPr>
          </a:p>
          <a:p>
            <a:pPr marL="457200" indent="-457200" algn="l">
              <a:lnSpc>
                <a:spcPct val="200000"/>
              </a:lnSpc>
              <a:buClr>
                <a:schemeClr val="tx1">
                  <a:lumMod val="75000"/>
                  <a:lumOff val="25000"/>
                </a:schemeClr>
              </a:buClr>
              <a:buFont typeface="Arial" panose="020B0604020202020204" pitchFamily="34" charset="0"/>
              <a:buChar char="•"/>
              <a:defRPr/>
            </a:pPr>
            <a:r>
              <a:rPr lang="zh-CN" altLang="en-US" sz="3200" b="1" dirty="0">
                <a:solidFill>
                  <a:schemeClr val="tx1">
                    <a:lumMod val="75000"/>
                    <a:lumOff val="25000"/>
                  </a:schemeClr>
                </a:solidFill>
                <a:latin typeface="+mj-ea"/>
                <a:ea typeface="+mj-ea"/>
                <a:sym typeface="+mn-ea"/>
              </a:rPr>
              <a:t>1946 年，美国贝尔实验室在圣路易斯建立第一个公用汽车电话网。</a:t>
            </a:r>
            <a:endParaRPr lang="zh-CN" altLang="en-US" sz="3200" b="1" dirty="0">
              <a:solidFill>
                <a:schemeClr val="tx1">
                  <a:lumMod val="75000"/>
                  <a:lumOff val="25000"/>
                </a:schemeClr>
              </a:solidFill>
              <a:latin typeface="+mj-ea"/>
              <a:ea typeface="+mj-ea"/>
              <a:sym typeface="+mn-ea"/>
            </a:endParaRPr>
          </a:p>
          <a:p>
            <a:pPr marL="457200" indent="-457200" algn="l">
              <a:lnSpc>
                <a:spcPct val="200000"/>
              </a:lnSpc>
              <a:buClr>
                <a:schemeClr val="tx1">
                  <a:lumMod val="75000"/>
                  <a:lumOff val="25000"/>
                </a:schemeClr>
              </a:buClr>
              <a:buFont typeface="Arial" panose="020B0604020202020204" pitchFamily="34" charset="0"/>
              <a:buChar char="•"/>
              <a:defRPr/>
            </a:pPr>
            <a:r>
              <a:rPr lang="zh-CN" altLang="en-US" sz="3200" b="1" dirty="0">
                <a:solidFill>
                  <a:schemeClr val="tx1">
                    <a:lumMod val="75000"/>
                    <a:lumOff val="25000"/>
                  </a:schemeClr>
                </a:solidFill>
                <a:latin typeface="+mj-ea"/>
                <a:ea typeface="+mj-ea"/>
                <a:sym typeface="+mn-ea"/>
              </a:rPr>
              <a:t>但移动通信的真正发展是在蜂窝移动通信正式商用化的20 世纪70 年代以后的事情，1974 年，美国贝尔实验室提出蜂窝移动通信的概念，即小区制蜂窝网，由于实现了频率再用，因此大大提高了系统容量。移动通信到目前为止经历了五个阶段。</a:t>
            </a:r>
            <a:endParaRPr lang="zh-CN" altLang="en-US" sz="3200" b="1" dirty="0">
              <a:solidFill>
                <a:schemeClr val="tx1">
                  <a:lumMod val="75000"/>
                  <a:lumOff val="25000"/>
                </a:schemeClr>
              </a:solidFill>
              <a:latin typeface="+mj-ea"/>
              <a:ea typeface="+mj-ea"/>
            </a:endParaRPr>
          </a:p>
          <a:p>
            <a:pPr fontAlgn="auto">
              <a:spcAft>
                <a:spcPts val="0"/>
              </a:spcAft>
              <a:buClr>
                <a:schemeClr val="tx1">
                  <a:lumMod val="75000"/>
                  <a:lumOff val="25000"/>
                </a:schemeClr>
              </a:buClr>
              <a:buFont typeface="Arial" panose="020B0604020202020204" pitchFamily="34" charset="0"/>
              <a:buChar char="•"/>
              <a:defRPr/>
            </a:pPr>
            <a:endParaRPr lang="en-US" altLang="zh-CN" sz="3200" dirty="0">
              <a:solidFill>
                <a:schemeClr val="tx1">
                  <a:lumMod val="75000"/>
                  <a:lumOff val="25000"/>
                </a:schemeClr>
              </a:solidFill>
              <a:latin typeface="+mj-ea"/>
              <a:ea typeface="+mj-ea"/>
            </a:endParaRPr>
          </a:p>
          <a:p>
            <a:pPr fontAlgn="auto">
              <a:spcAft>
                <a:spcPts val="0"/>
              </a:spcAft>
              <a:buClr>
                <a:schemeClr val="tx1">
                  <a:lumMod val="75000"/>
                  <a:lumOff val="25000"/>
                </a:schemeClr>
              </a:buClr>
              <a:buFont typeface="Arial" panose="020B0604020202020204" pitchFamily="34" charset="0"/>
              <a:buChar char="•"/>
              <a:defRPr/>
            </a:pPr>
            <a:endParaRPr lang="en-US" altLang="zh-CN" sz="3200" dirty="0">
              <a:solidFill>
                <a:schemeClr val="tx1">
                  <a:lumMod val="75000"/>
                  <a:lumOff val="25000"/>
                </a:schemeClr>
              </a:solidFill>
              <a:latin typeface="+mj-ea"/>
              <a:ea typeface="+mj-ea"/>
            </a:endParaRPr>
          </a:p>
          <a:p>
            <a:pPr fontAlgn="auto">
              <a:spcAft>
                <a:spcPts val="0"/>
              </a:spcAft>
              <a:buClr>
                <a:schemeClr val="tx1">
                  <a:lumMod val="75000"/>
                  <a:lumOff val="25000"/>
                </a:schemeClr>
              </a:buClr>
              <a:buFont typeface="Arial" panose="020B0604020202020204" pitchFamily="34" charset="0"/>
              <a:buChar char="•"/>
              <a:defRPr/>
            </a:pPr>
            <a:endParaRPr lang="en-US" altLang="zh-CN" sz="3200" dirty="0">
              <a:solidFill>
                <a:schemeClr val="tx1">
                  <a:lumMod val="75000"/>
                  <a:lumOff val="25000"/>
                </a:schemeClr>
              </a:solidFill>
              <a:latin typeface="+mj-ea"/>
              <a:ea typeface="+mj-ea"/>
            </a:endParaRPr>
          </a:p>
          <a:p>
            <a:pPr fontAlgn="auto">
              <a:spcAft>
                <a:spcPts val="0"/>
              </a:spcAft>
              <a:buClr>
                <a:schemeClr val="tx1">
                  <a:lumMod val="75000"/>
                  <a:lumOff val="25000"/>
                </a:schemeClr>
              </a:buClr>
              <a:buFont typeface="Arial" panose="020B0604020202020204" pitchFamily="34" charset="0"/>
              <a:buChar char="•"/>
              <a:defRPr/>
            </a:pPr>
            <a:endParaRPr lang="en-US" altLang="zh-CN" sz="3200" dirty="0">
              <a:solidFill>
                <a:schemeClr val="tx1">
                  <a:lumMod val="75000"/>
                  <a:lumOff val="25000"/>
                </a:schemeClr>
              </a:solidFill>
              <a:latin typeface="+mj-ea"/>
              <a:ea typeface="+mj-ea"/>
            </a:endParaRPr>
          </a:p>
          <a:p>
            <a:pPr fontAlgn="auto">
              <a:spcAft>
                <a:spcPts val="0"/>
              </a:spcAft>
              <a:buClr>
                <a:schemeClr val="tx1">
                  <a:lumMod val="75000"/>
                  <a:lumOff val="25000"/>
                </a:schemeClr>
              </a:buClr>
              <a:buFont typeface="Arial" panose="020B0604020202020204" pitchFamily="34" charset="0"/>
              <a:buChar char="•"/>
              <a:defRPr/>
            </a:pPr>
            <a:endParaRPr lang="en-US" altLang="zh-CN" sz="3200" dirty="0">
              <a:solidFill>
                <a:schemeClr val="tx1">
                  <a:lumMod val="75000"/>
                  <a:lumOff val="25000"/>
                </a:schemeClr>
              </a:solidFill>
              <a:latin typeface="+mj-ea"/>
              <a:ea typeface="+mj-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无线通信技术的发展历史</a:t>
            </a:r>
            <a:endParaRPr lang="en-US" altLang="zh-CN" dirty="0"/>
          </a:p>
        </p:txBody>
      </p:sp>
      <p:sp>
        <p:nvSpPr>
          <p:cNvPr id="7" name="内容占位符 2"/>
          <p:cNvSpPr txBox="1"/>
          <p:nvPr/>
        </p:nvSpPr>
        <p:spPr>
          <a:xfrm>
            <a:off x="1211625" y="1581001"/>
            <a:ext cx="15868515" cy="7128792"/>
          </a:xfr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marL="457200" indent="-457200">
              <a:lnSpc>
                <a:spcPct val="200000"/>
              </a:lnSpc>
              <a:spcBef>
                <a:spcPct val="0"/>
              </a:spcBef>
              <a:buClr>
                <a:schemeClr val="tx1">
                  <a:lumMod val="75000"/>
                  <a:lumOff val="25000"/>
                </a:schemeClr>
              </a:buClr>
              <a:buFont typeface="Arial" panose="020B0604020202020204" pitchFamily="34" charset="0"/>
              <a:buChar char="•"/>
              <a:defRPr/>
            </a:pPr>
            <a:r>
              <a:rPr lang="zh-CN" altLang="zh-CN" sz="3200" b="1" dirty="0">
                <a:solidFill>
                  <a:schemeClr val="tx1">
                    <a:lumMod val="75000"/>
                    <a:lumOff val="25000"/>
                  </a:schemeClr>
                </a:solidFill>
                <a:latin typeface="+mj-ea"/>
                <a:ea typeface="+mj-ea"/>
              </a:rPr>
              <a:t>移动通信系统已经发展了</a:t>
            </a:r>
            <a:r>
              <a:rPr lang="en-US" altLang="zh-CN" sz="3200" b="1" dirty="0">
                <a:solidFill>
                  <a:schemeClr val="tx1">
                    <a:lumMod val="75000"/>
                    <a:lumOff val="25000"/>
                  </a:schemeClr>
                </a:solidFill>
                <a:latin typeface="+mj-ea"/>
                <a:ea typeface="+mj-ea"/>
              </a:rPr>
              <a:t>5</a:t>
            </a:r>
            <a:r>
              <a:rPr lang="zh-CN" altLang="zh-CN" sz="3200" b="1" dirty="0">
                <a:solidFill>
                  <a:schemeClr val="tx1">
                    <a:lumMod val="75000"/>
                    <a:lumOff val="25000"/>
                  </a:schemeClr>
                </a:solidFill>
                <a:latin typeface="+mj-ea"/>
                <a:ea typeface="+mj-ea"/>
              </a:rPr>
              <a:t>代，也就是大家经常说的</a:t>
            </a:r>
            <a:r>
              <a:rPr lang="en-US" altLang="zh-CN" sz="3200" b="1" dirty="0">
                <a:solidFill>
                  <a:schemeClr val="tx1">
                    <a:lumMod val="75000"/>
                    <a:lumOff val="25000"/>
                  </a:schemeClr>
                </a:solidFill>
                <a:latin typeface="+mj-ea"/>
                <a:ea typeface="+mj-ea"/>
              </a:rPr>
              <a:t>1G</a:t>
            </a:r>
            <a:r>
              <a:rPr lang="zh-CN" altLang="zh-CN" sz="3200" b="1" dirty="0">
                <a:solidFill>
                  <a:schemeClr val="tx1">
                    <a:lumMod val="75000"/>
                    <a:lumOff val="25000"/>
                  </a:schemeClr>
                </a:solidFill>
                <a:latin typeface="+mj-ea"/>
                <a:ea typeface="+mj-ea"/>
              </a:rPr>
              <a:t>、</a:t>
            </a:r>
            <a:r>
              <a:rPr lang="en-US" altLang="zh-CN" sz="3200" b="1" dirty="0">
                <a:solidFill>
                  <a:schemeClr val="tx1">
                    <a:lumMod val="75000"/>
                    <a:lumOff val="25000"/>
                  </a:schemeClr>
                </a:solidFill>
                <a:latin typeface="+mj-ea"/>
                <a:ea typeface="+mj-ea"/>
              </a:rPr>
              <a:t>2G</a:t>
            </a:r>
            <a:r>
              <a:rPr lang="zh-CN" altLang="zh-CN" sz="3200" b="1" dirty="0">
                <a:solidFill>
                  <a:schemeClr val="tx1">
                    <a:lumMod val="75000"/>
                    <a:lumOff val="25000"/>
                  </a:schemeClr>
                </a:solidFill>
                <a:latin typeface="+mj-ea"/>
                <a:ea typeface="+mj-ea"/>
              </a:rPr>
              <a:t>、</a:t>
            </a:r>
            <a:r>
              <a:rPr lang="en-US" altLang="zh-CN" sz="3200" b="1" dirty="0">
                <a:solidFill>
                  <a:schemeClr val="tx1">
                    <a:lumMod val="75000"/>
                    <a:lumOff val="25000"/>
                  </a:schemeClr>
                </a:solidFill>
                <a:latin typeface="+mj-ea"/>
                <a:ea typeface="+mj-ea"/>
              </a:rPr>
              <a:t>3G</a:t>
            </a:r>
            <a:r>
              <a:rPr lang="zh-CN" altLang="en-US" sz="3200" b="1" dirty="0">
                <a:solidFill>
                  <a:schemeClr val="tx1">
                    <a:lumMod val="75000"/>
                    <a:lumOff val="25000"/>
                  </a:schemeClr>
                </a:solidFill>
                <a:latin typeface="+mj-ea"/>
                <a:ea typeface="+mj-ea"/>
              </a:rPr>
              <a:t>、</a:t>
            </a:r>
            <a:r>
              <a:rPr lang="en-US" altLang="zh-CN" sz="3200" b="1" dirty="0">
                <a:solidFill>
                  <a:schemeClr val="tx1">
                    <a:lumMod val="75000"/>
                    <a:lumOff val="25000"/>
                  </a:schemeClr>
                </a:solidFill>
                <a:latin typeface="+mj-ea"/>
                <a:ea typeface="+mj-ea"/>
              </a:rPr>
              <a:t>4G</a:t>
            </a:r>
            <a:r>
              <a:rPr lang="zh-CN" altLang="zh-CN" sz="3200" b="1" dirty="0">
                <a:solidFill>
                  <a:schemeClr val="tx1">
                    <a:lumMod val="75000"/>
                    <a:lumOff val="25000"/>
                  </a:schemeClr>
                </a:solidFill>
                <a:latin typeface="+mj-ea"/>
                <a:ea typeface="+mj-ea"/>
              </a:rPr>
              <a:t>和</a:t>
            </a:r>
            <a:r>
              <a:rPr lang="en-US" altLang="zh-CN" sz="3200" b="1" dirty="0">
                <a:solidFill>
                  <a:schemeClr val="tx1">
                    <a:lumMod val="75000"/>
                    <a:lumOff val="25000"/>
                  </a:schemeClr>
                </a:solidFill>
                <a:latin typeface="+mj-ea"/>
                <a:ea typeface="+mj-ea"/>
              </a:rPr>
              <a:t>5</a:t>
            </a:r>
            <a:r>
              <a:rPr lang="en-US" altLang="zh-CN" sz="3200" b="1" dirty="0">
                <a:solidFill>
                  <a:schemeClr val="tx1">
                    <a:lumMod val="75000"/>
                    <a:lumOff val="25000"/>
                  </a:schemeClr>
                </a:solidFill>
                <a:latin typeface="+mj-ea"/>
                <a:ea typeface="+mj-ea"/>
              </a:rPr>
              <a:t>G</a:t>
            </a:r>
            <a:endParaRPr lang="en-US" altLang="zh-CN" sz="3200" b="1" dirty="0">
              <a:solidFill>
                <a:schemeClr val="tx1">
                  <a:lumMod val="75000"/>
                  <a:lumOff val="25000"/>
                </a:schemeClr>
              </a:solidFill>
              <a:latin typeface="+mj-ea"/>
              <a:ea typeface="+mj-ea"/>
            </a:endParaRPr>
          </a:p>
          <a:p>
            <a:pPr marL="457200" indent="-457200">
              <a:lnSpc>
                <a:spcPct val="200000"/>
              </a:lnSpc>
              <a:spcBef>
                <a:spcPct val="0"/>
              </a:spcBef>
              <a:buClr>
                <a:schemeClr val="tx1">
                  <a:lumMod val="75000"/>
                  <a:lumOff val="25000"/>
                </a:schemeClr>
              </a:buClr>
              <a:buFont typeface="Arial" panose="020B0604020202020204" pitchFamily="34" charset="0"/>
              <a:buChar char="•"/>
              <a:defRPr/>
            </a:pPr>
            <a:endParaRPr lang="en-US" altLang="zh-CN" sz="3200" b="1" dirty="0">
              <a:solidFill>
                <a:schemeClr val="tx1">
                  <a:lumMod val="75000"/>
                  <a:lumOff val="25000"/>
                </a:schemeClr>
              </a:solidFill>
              <a:latin typeface="+mj-ea"/>
              <a:ea typeface="+mj-ea"/>
            </a:endParaRPr>
          </a:p>
          <a:p>
            <a:pPr marL="457200" indent="-457200">
              <a:lnSpc>
                <a:spcPct val="200000"/>
              </a:lnSpc>
              <a:spcBef>
                <a:spcPct val="0"/>
              </a:spcBef>
              <a:buClr>
                <a:schemeClr val="tx1">
                  <a:lumMod val="75000"/>
                  <a:lumOff val="25000"/>
                </a:schemeClr>
              </a:buClr>
              <a:buFont typeface="Arial" panose="020B0604020202020204" pitchFamily="34" charset="0"/>
              <a:buChar char="•"/>
              <a:defRPr/>
            </a:pPr>
            <a:endParaRPr lang="en-US" altLang="zh-CN" sz="3200" b="1" dirty="0">
              <a:solidFill>
                <a:schemeClr val="tx1">
                  <a:lumMod val="75000"/>
                  <a:lumOff val="25000"/>
                </a:schemeClr>
              </a:solidFill>
              <a:latin typeface="+mj-ea"/>
              <a:ea typeface="+mj-ea"/>
            </a:endParaRPr>
          </a:p>
          <a:p>
            <a:pPr marL="457200" indent="-457200">
              <a:lnSpc>
                <a:spcPct val="200000"/>
              </a:lnSpc>
              <a:spcBef>
                <a:spcPct val="0"/>
              </a:spcBef>
              <a:buClr>
                <a:schemeClr val="tx1">
                  <a:lumMod val="75000"/>
                  <a:lumOff val="25000"/>
                </a:schemeClr>
              </a:buClr>
              <a:buFont typeface="Arial" panose="020B0604020202020204" pitchFamily="34" charset="0"/>
              <a:buChar char="•"/>
              <a:defRPr/>
            </a:pPr>
            <a:endParaRPr lang="en-US" altLang="zh-CN" sz="3200" b="1" dirty="0">
              <a:solidFill>
                <a:schemeClr val="tx1">
                  <a:lumMod val="75000"/>
                  <a:lumOff val="25000"/>
                </a:schemeClr>
              </a:solidFill>
              <a:latin typeface="+mj-ea"/>
              <a:ea typeface="+mj-ea"/>
            </a:endParaRPr>
          </a:p>
          <a:p>
            <a:pPr marL="457200" indent="-457200">
              <a:lnSpc>
                <a:spcPct val="200000"/>
              </a:lnSpc>
              <a:spcBef>
                <a:spcPct val="0"/>
              </a:spcBef>
              <a:buClr>
                <a:schemeClr val="tx1">
                  <a:lumMod val="75000"/>
                  <a:lumOff val="25000"/>
                </a:schemeClr>
              </a:buClr>
              <a:buFont typeface="Arial" panose="020B0604020202020204" pitchFamily="34" charset="0"/>
              <a:buChar char="•"/>
              <a:defRPr/>
            </a:pPr>
            <a:r>
              <a:rPr lang="en-US" altLang="zh-CN" sz="3200" b="1" dirty="0">
                <a:solidFill>
                  <a:schemeClr val="tx1">
                    <a:lumMod val="75000"/>
                    <a:lumOff val="25000"/>
                  </a:schemeClr>
                </a:solidFill>
                <a:latin typeface="+mj-ea"/>
                <a:ea typeface="+mj-ea"/>
              </a:rPr>
              <a:t>5G</a:t>
            </a:r>
            <a:endParaRPr lang="en-US" altLang="zh-CN" sz="3200" b="1" dirty="0">
              <a:solidFill>
                <a:schemeClr val="tx1">
                  <a:lumMod val="75000"/>
                  <a:lumOff val="25000"/>
                </a:schemeClr>
              </a:solidFill>
              <a:latin typeface="+mj-ea"/>
              <a:ea typeface="+mj-ea"/>
            </a:endParaRPr>
          </a:p>
          <a:p>
            <a:pPr marL="1188720" lvl="1" indent="-457200">
              <a:lnSpc>
                <a:spcPct val="200000"/>
              </a:lnSpc>
              <a:spcBef>
                <a:spcPct val="0"/>
              </a:spcBef>
              <a:buClr>
                <a:schemeClr val="tx1">
                  <a:lumMod val="75000"/>
                  <a:lumOff val="25000"/>
                </a:schemeClr>
              </a:buClr>
              <a:buFont typeface="Arial" panose="020B0604020202020204" pitchFamily="34" charset="0"/>
              <a:buChar char="•"/>
              <a:defRPr/>
            </a:pPr>
            <a:r>
              <a:rPr lang="en-US" altLang="zh-CN" sz="2800" b="1" dirty="0">
                <a:solidFill>
                  <a:schemeClr val="tx1">
                    <a:lumMod val="75000"/>
                    <a:lumOff val="25000"/>
                  </a:schemeClr>
                </a:solidFill>
                <a:latin typeface="+mj-ea"/>
                <a:ea typeface="+mj-ea"/>
              </a:rPr>
              <a:t>5G</a:t>
            </a:r>
            <a:r>
              <a:rPr lang="zh-CN" altLang="en-US" sz="2800" b="1" dirty="0">
                <a:solidFill>
                  <a:schemeClr val="tx1">
                    <a:lumMod val="75000"/>
                    <a:lumOff val="25000"/>
                  </a:schemeClr>
                </a:solidFill>
                <a:latin typeface="+mj-ea"/>
                <a:ea typeface="+mj-ea"/>
              </a:rPr>
              <a:t>手机</a:t>
            </a:r>
            <a:endParaRPr lang="en-US" altLang="zh-CN" sz="2800" b="1" dirty="0">
              <a:solidFill>
                <a:schemeClr val="tx1">
                  <a:lumMod val="75000"/>
                  <a:lumOff val="25000"/>
                </a:schemeClr>
              </a:solidFill>
              <a:latin typeface="+mj-ea"/>
              <a:ea typeface="+mj-ea"/>
            </a:endParaRPr>
          </a:p>
          <a:p>
            <a:pPr marL="1188720" lvl="1" indent="-457200">
              <a:lnSpc>
                <a:spcPct val="200000"/>
              </a:lnSpc>
              <a:spcBef>
                <a:spcPct val="0"/>
              </a:spcBef>
              <a:buClr>
                <a:schemeClr val="tx1">
                  <a:lumMod val="75000"/>
                  <a:lumOff val="25000"/>
                </a:schemeClr>
              </a:buClr>
              <a:buFont typeface="Arial" panose="020B0604020202020204" pitchFamily="34" charset="0"/>
              <a:buChar char="•"/>
              <a:defRPr/>
            </a:pPr>
            <a:r>
              <a:rPr lang="en-US" altLang="zh-CN" sz="2800" b="1" dirty="0">
                <a:solidFill>
                  <a:schemeClr val="tx1">
                    <a:lumMod val="75000"/>
                    <a:lumOff val="25000"/>
                  </a:schemeClr>
                </a:solidFill>
                <a:latin typeface="+mj-ea"/>
                <a:ea typeface="+mj-ea"/>
              </a:rPr>
              <a:t>2019</a:t>
            </a:r>
            <a:r>
              <a:rPr lang="zh-CN" altLang="en-US" sz="2800" b="1" dirty="0">
                <a:solidFill>
                  <a:schemeClr val="tx1">
                    <a:lumMod val="75000"/>
                    <a:lumOff val="25000"/>
                  </a:schemeClr>
                </a:solidFill>
                <a:latin typeface="+mj-ea"/>
                <a:ea typeface="+mj-ea"/>
              </a:rPr>
              <a:t>年</a:t>
            </a:r>
            <a:r>
              <a:rPr lang="en-US" altLang="zh-CN" sz="2800" b="1" dirty="0">
                <a:solidFill>
                  <a:schemeClr val="tx1">
                    <a:lumMod val="75000"/>
                    <a:lumOff val="25000"/>
                  </a:schemeClr>
                </a:solidFill>
                <a:latin typeface="+mj-ea"/>
                <a:ea typeface="+mj-ea"/>
              </a:rPr>
              <a:t>6</a:t>
            </a:r>
            <a:r>
              <a:rPr lang="zh-CN" altLang="en-US" sz="2800" b="1" dirty="0">
                <a:solidFill>
                  <a:schemeClr val="tx1">
                    <a:lumMod val="75000"/>
                    <a:lumOff val="25000"/>
                  </a:schemeClr>
                </a:solidFill>
                <a:latin typeface="+mj-ea"/>
                <a:ea typeface="+mj-ea"/>
              </a:rPr>
              <a:t>月</a:t>
            </a:r>
            <a:r>
              <a:rPr lang="en-US" altLang="zh-CN" sz="2800" b="1" dirty="0">
                <a:solidFill>
                  <a:schemeClr val="tx1">
                    <a:lumMod val="75000"/>
                    <a:lumOff val="25000"/>
                  </a:schemeClr>
                </a:solidFill>
                <a:latin typeface="+mj-ea"/>
                <a:ea typeface="+mj-ea"/>
              </a:rPr>
              <a:t>6</a:t>
            </a:r>
            <a:r>
              <a:rPr lang="zh-CN" altLang="en-US" sz="2800" b="1" dirty="0">
                <a:solidFill>
                  <a:schemeClr val="tx1">
                    <a:lumMod val="75000"/>
                    <a:lumOff val="25000"/>
                  </a:schemeClr>
                </a:solidFill>
                <a:latin typeface="+mj-ea"/>
                <a:ea typeface="+mj-ea"/>
              </a:rPr>
              <a:t>日，工信部已经正式向中国移动、中国电信、中国联通、中国广电颁发</a:t>
            </a:r>
            <a:r>
              <a:rPr lang="en-US" altLang="zh-CN" sz="2800" b="1" dirty="0">
                <a:solidFill>
                  <a:schemeClr val="tx1">
                    <a:lumMod val="75000"/>
                    <a:lumOff val="25000"/>
                  </a:schemeClr>
                </a:solidFill>
                <a:latin typeface="+mj-ea"/>
                <a:ea typeface="+mj-ea"/>
              </a:rPr>
              <a:t>4</a:t>
            </a:r>
            <a:r>
              <a:rPr lang="zh-CN" altLang="en-US" sz="2800" b="1" dirty="0">
                <a:solidFill>
                  <a:schemeClr val="tx1">
                    <a:lumMod val="75000"/>
                    <a:lumOff val="25000"/>
                  </a:schemeClr>
                </a:solidFill>
                <a:latin typeface="+mj-ea"/>
                <a:ea typeface="+mj-ea"/>
              </a:rPr>
              <a:t>张</a:t>
            </a:r>
            <a:r>
              <a:rPr lang="en-US" altLang="zh-CN" sz="2800" b="1" dirty="0">
                <a:solidFill>
                  <a:schemeClr val="tx1">
                    <a:lumMod val="75000"/>
                    <a:lumOff val="25000"/>
                  </a:schemeClr>
                </a:solidFill>
                <a:latin typeface="+mj-ea"/>
                <a:ea typeface="+mj-ea"/>
              </a:rPr>
              <a:t>5G</a:t>
            </a:r>
            <a:r>
              <a:rPr lang="zh-CN" altLang="en-US" sz="2800" b="1" dirty="0">
                <a:solidFill>
                  <a:schemeClr val="tx1">
                    <a:lumMod val="75000"/>
                    <a:lumOff val="25000"/>
                  </a:schemeClr>
                </a:solidFill>
                <a:latin typeface="+mj-ea"/>
                <a:ea typeface="+mj-ea"/>
              </a:rPr>
              <a:t>商用牌照</a:t>
            </a:r>
            <a:endParaRPr lang="en-US" altLang="zh-CN" sz="2800" b="1" dirty="0">
              <a:solidFill>
                <a:schemeClr val="tx1">
                  <a:lumMod val="75000"/>
                  <a:lumOff val="25000"/>
                </a:schemeClr>
              </a:solidFill>
              <a:latin typeface="+mj-ea"/>
              <a:ea typeface="+mj-ea"/>
            </a:endParaRPr>
          </a:p>
        </p:txBody>
      </p:sp>
      <p:grpSp>
        <p:nvGrpSpPr>
          <p:cNvPr id="4" name="组合 3"/>
          <p:cNvGrpSpPr/>
          <p:nvPr/>
        </p:nvGrpSpPr>
        <p:grpSpPr>
          <a:xfrm>
            <a:off x="2332990" y="3133090"/>
            <a:ext cx="12796520" cy="1982470"/>
            <a:chOff x="291" y="3331"/>
            <a:chExt cx="18728" cy="2810"/>
          </a:xfrm>
        </p:grpSpPr>
        <p:sp>
          <p:nvSpPr>
            <p:cNvPr id="22" name="右箭头 21"/>
            <p:cNvSpPr/>
            <p:nvPr/>
          </p:nvSpPr>
          <p:spPr>
            <a:xfrm>
              <a:off x="291" y="3761"/>
              <a:ext cx="18729" cy="1980"/>
            </a:xfrm>
            <a:prstGeom prst="rightArrow">
              <a:avLst>
                <a:gd name="adj1" fmla="val 50000"/>
                <a:gd name="adj2" fmla="val 8727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6" name="MH_Other_1"/>
            <p:cNvSpPr/>
            <p:nvPr>
              <p:custDataLst>
                <p:tags r:id="rId1"/>
              </p:custDataLst>
            </p:nvPr>
          </p:nvSpPr>
          <p:spPr>
            <a:xfrm>
              <a:off x="4227" y="3331"/>
              <a:ext cx="2804" cy="2810"/>
            </a:xfrm>
            <a:prstGeom prst="ellipse">
              <a:avLst/>
            </a:prstGeom>
            <a:solidFill>
              <a:srgbClr val="7DB1C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1">
                  <a:ln>
                    <a:noFill/>
                  </a:ln>
                  <a:solidFill>
                    <a:schemeClr val="bg1"/>
                  </a:solidFill>
                  <a:effectLst/>
                  <a:uLnTx/>
                  <a:uFillTx/>
                  <a:latin typeface="+mn-lt"/>
                  <a:ea typeface="+mn-ea"/>
                  <a:cs typeface="+mn-ea"/>
                  <a:sym typeface="+mn-lt"/>
                </a:rPr>
                <a:t>第二代移动通信系统</a:t>
              </a:r>
              <a:endParaRPr kumimoji="0" lang="zh-CN" altLang="en-US" sz="1800" b="0" i="0" u="none" strike="noStrike" kern="1200" cap="none" spc="0" normalizeH="0" baseline="0" noProof="1">
                <a:ln>
                  <a:noFill/>
                </a:ln>
                <a:solidFill>
                  <a:schemeClr val="bg1"/>
                </a:solidFill>
                <a:effectLst/>
                <a:uLnTx/>
                <a:uFillTx/>
                <a:latin typeface="+mn-lt"/>
                <a:ea typeface="+mn-ea"/>
                <a:cs typeface="+mn-ea"/>
                <a:sym typeface="+mn-lt"/>
              </a:endParaRPr>
            </a:p>
          </p:txBody>
        </p:sp>
        <p:sp>
          <p:nvSpPr>
            <p:cNvPr id="2" name="MH_Other_3"/>
            <p:cNvSpPr/>
            <p:nvPr>
              <p:custDataLst>
                <p:tags r:id="rId2"/>
              </p:custDataLst>
            </p:nvPr>
          </p:nvSpPr>
          <p:spPr>
            <a:xfrm>
              <a:off x="799" y="3331"/>
              <a:ext cx="2810" cy="2810"/>
            </a:xfrm>
            <a:prstGeom prst="ellipse">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1">
                  <a:ln>
                    <a:noFill/>
                  </a:ln>
                  <a:solidFill>
                    <a:schemeClr val="bg1"/>
                  </a:solidFill>
                  <a:effectLst/>
                  <a:uLnTx/>
                  <a:uFillTx/>
                  <a:latin typeface="+mn-lt"/>
                  <a:ea typeface="+mn-ea"/>
                  <a:cs typeface="+mn-ea"/>
                  <a:sym typeface="+mn-lt"/>
                </a:rPr>
                <a:t>第一代移动通信系统</a:t>
              </a:r>
              <a:endParaRPr kumimoji="0" lang="zh-CN" altLang="en-US" sz="1800" b="0" i="0" u="none" strike="noStrike" kern="1200" cap="none" spc="0" normalizeH="0" baseline="0" noProof="1">
                <a:ln>
                  <a:noFill/>
                </a:ln>
                <a:solidFill>
                  <a:schemeClr val="bg1"/>
                </a:solidFill>
                <a:effectLst/>
                <a:uLnTx/>
                <a:uFillTx/>
                <a:latin typeface="+mn-lt"/>
                <a:ea typeface="+mn-ea"/>
                <a:cs typeface="+mn-ea"/>
                <a:sym typeface="+mn-lt"/>
              </a:endParaRPr>
            </a:p>
          </p:txBody>
        </p:sp>
        <p:sp>
          <p:nvSpPr>
            <p:cNvPr id="8" name="MH_Other_6"/>
            <p:cNvSpPr/>
            <p:nvPr>
              <p:custDataLst>
                <p:tags r:id="rId3"/>
              </p:custDataLst>
            </p:nvPr>
          </p:nvSpPr>
          <p:spPr>
            <a:xfrm>
              <a:off x="7650" y="3331"/>
              <a:ext cx="2804" cy="2810"/>
            </a:xfrm>
            <a:prstGeom prst="ellipse">
              <a:avLst/>
            </a:prstGeom>
            <a:solidFill>
              <a:srgbClr val="5E80B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1">
                  <a:ln>
                    <a:noFill/>
                  </a:ln>
                  <a:solidFill>
                    <a:schemeClr val="bg1"/>
                  </a:solidFill>
                  <a:effectLst/>
                  <a:uLnTx/>
                  <a:uFillTx/>
                  <a:latin typeface="+mn-lt"/>
                  <a:ea typeface="+mn-ea"/>
                  <a:cs typeface="+mn-ea"/>
                  <a:sym typeface="+mn-lt"/>
                </a:rPr>
                <a:t>第三代移动通信系统</a:t>
              </a:r>
              <a:endParaRPr kumimoji="0" lang="zh-CN" altLang="en-US" sz="1800" b="0" i="0" u="none" strike="noStrike" kern="1200" cap="none" spc="0" normalizeH="0" baseline="0" noProof="1">
                <a:ln>
                  <a:noFill/>
                </a:ln>
                <a:solidFill>
                  <a:schemeClr val="bg1"/>
                </a:solidFill>
                <a:effectLst/>
                <a:uLnTx/>
                <a:uFillTx/>
                <a:latin typeface="+mn-lt"/>
                <a:ea typeface="+mn-ea"/>
                <a:cs typeface="+mn-ea"/>
                <a:sym typeface="+mn-lt"/>
              </a:endParaRPr>
            </a:p>
          </p:txBody>
        </p:sp>
        <p:sp>
          <p:nvSpPr>
            <p:cNvPr id="9" name="MH_Other_8"/>
            <p:cNvSpPr/>
            <p:nvPr>
              <p:custDataLst>
                <p:tags r:id="rId4"/>
              </p:custDataLst>
            </p:nvPr>
          </p:nvSpPr>
          <p:spPr>
            <a:xfrm>
              <a:off x="11072" y="3331"/>
              <a:ext cx="2808" cy="28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1">
                  <a:ln>
                    <a:noFill/>
                  </a:ln>
                  <a:solidFill>
                    <a:schemeClr val="bg1"/>
                  </a:solidFill>
                  <a:effectLst/>
                  <a:uLnTx/>
                  <a:uFillTx/>
                  <a:latin typeface="+mn-lt"/>
                  <a:ea typeface="+mn-ea"/>
                  <a:cs typeface="+mn-ea"/>
                  <a:sym typeface="+mn-lt"/>
                </a:rPr>
                <a:t>第四代移动通信系统</a:t>
              </a:r>
              <a:endParaRPr kumimoji="0" lang="zh-CN" altLang="en-US" sz="1800" b="0" i="0" u="none" strike="noStrike" kern="1200" cap="none" spc="0" normalizeH="0" baseline="0" noProof="1">
                <a:ln>
                  <a:noFill/>
                </a:ln>
                <a:solidFill>
                  <a:schemeClr val="bg1"/>
                </a:solidFill>
                <a:effectLst/>
                <a:uLnTx/>
                <a:uFillTx/>
                <a:latin typeface="+mn-lt"/>
                <a:ea typeface="+mn-ea"/>
                <a:cs typeface="+mn-ea"/>
                <a:sym typeface="+mn-lt"/>
              </a:endParaRPr>
            </a:p>
          </p:txBody>
        </p:sp>
        <p:sp>
          <p:nvSpPr>
            <p:cNvPr id="3" name="MH_Other_8"/>
            <p:cNvSpPr/>
            <p:nvPr>
              <p:custDataLst>
                <p:tags r:id="rId5"/>
              </p:custDataLst>
            </p:nvPr>
          </p:nvSpPr>
          <p:spPr>
            <a:xfrm>
              <a:off x="14498" y="3437"/>
              <a:ext cx="2595" cy="2598"/>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1">
                  <a:ln>
                    <a:noFill/>
                  </a:ln>
                  <a:solidFill>
                    <a:schemeClr val="bg1"/>
                  </a:solidFill>
                  <a:effectLst/>
                  <a:uLnTx/>
                  <a:uFillTx/>
                  <a:latin typeface="+mn-lt"/>
                  <a:ea typeface="+mn-ea"/>
                  <a:cs typeface="+mn-ea"/>
                  <a:sym typeface="+mn-lt"/>
                </a:rPr>
                <a:t>第五代移动通信系统</a:t>
              </a:r>
              <a:endParaRPr kumimoji="0" lang="zh-CN" altLang="en-US" sz="1800" b="0" i="0" u="none" strike="noStrike" kern="1200" cap="none" spc="0" normalizeH="0" baseline="0" noProof="1">
                <a:ln>
                  <a:noFill/>
                </a:ln>
                <a:solidFill>
                  <a:schemeClr val="bg1"/>
                </a:solidFill>
                <a:effectLst/>
                <a:uLnTx/>
                <a:uFillTx/>
                <a:latin typeface="+mn-lt"/>
                <a:ea typeface="+mn-ea"/>
                <a:cs typeface="+mn-ea"/>
                <a:sym typeface="+mn-lt"/>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无线通信技术的发展历史</a:t>
            </a:r>
            <a:endParaRPr lang="en-US" altLang="zh-CN" dirty="0"/>
          </a:p>
        </p:txBody>
      </p:sp>
      <p:sp>
        <p:nvSpPr>
          <p:cNvPr id="48" name="矩形 20"/>
          <p:cNvSpPr>
            <a:spLocks noChangeArrowheads="1"/>
          </p:cNvSpPr>
          <p:nvPr/>
        </p:nvSpPr>
        <p:spPr bwMode="auto">
          <a:xfrm>
            <a:off x="6383655" y="1346200"/>
            <a:ext cx="571119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r>
              <a:rPr lang="zh-CN" altLang="en-US" sz="3600" dirty="0">
                <a:solidFill>
                  <a:schemeClr val="tx1"/>
                </a:solidFill>
                <a:latin typeface="Arial" panose="020B0604020202020204" pitchFamily="34" charset="0"/>
                <a:ea typeface="微软雅黑" panose="020B0503020204020204" pitchFamily="34" charset="-122"/>
                <a:sym typeface="Arial" panose="020B0604020202020204" pitchFamily="34" charset="0"/>
              </a:rPr>
              <a:t>无线网络的早期应用</a:t>
            </a:r>
            <a:endParaRPr lang="zh-CN" altLang="en-US" sz="36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50" name="文本框 49"/>
          <p:cNvSpPr txBox="1"/>
          <p:nvPr/>
        </p:nvSpPr>
        <p:spPr>
          <a:xfrm>
            <a:off x="1322705" y="2278380"/>
            <a:ext cx="6569710" cy="3784600"/>
          </a:xfrm>
          <a:prstGeom prst="rect">
            <a:avLst/>
          </a:prstGeom>
          <a:noFill/>
        </p:spPr>
        <p:txBody>
          <a:bodyPr wrap="square">
            <a:spAutoFit/>
          </a:bodyPr>
          <a:lstStyle/>
          <a:p>
            <a:pPr algn="just">
              <a:lnSpc>
                <a:spcPct val="150000"/>
              </a:lnSpc>
            </a:pPr>
            <a:r>
              <a:rPr lang="zh-CN" altLang="en-US" sz="3200" dirty="0">
                <a:solidFill>
                  <a:schemeClr val="tx1"/>
                </a:solidFill>
                <a:latin typeface="微软雅黑" panose="020B0503020204020204" pitchFamily="34" charset="-122"/>
                <a:ea typeface="微软雅黑" panose="020B0503020204020204" pitchFamily="34" charset="-122"/>
              </a:rPr>
              <a:t>无线网络的早期应用可以追溯到二战期间美国陆军采用无线电信号与盟军传输作战情报。</a:t>
            </a:r>
            <a:r>
              <a:rPr lang="en-US" altLang="zh-CN" sz="3200" dirty="0">
                <a:solidFill>
                  <a:schemeClr val="tx1"/>
                </a:solidFill>
                <a:latin typeface="微软雅黑" panose="020B0503020204020204" pitchFamily="34" charset="-122"/>
                <a:ea typeface="微软雅黑" panose="020B0503020204020204" pitchFamily="34" charset="-122"/>
              </a:rPr>
              <a:t>1943</a:t>
            </a:r>
            <a:r>
              <a:rPr lang="zh-CN" altLang="en-US" sz="3200" dirty="0">
                <a:solidFill>
                  <a:schemeClr val="tx1"/>
                </a:solidFill>
                <a:latin typeface="微软雅黑" panose="020B0503020204020204" pitchFamily="34" charset="-122"/>
                <a:ea typeface="微软雅黑" panose="020B0503020204020204" pitchFamily="34" charset="-122"/>
              </a:rPr>
              <a:t>年，加尔文制造公司设计出世界上首个背负式调频步话机</a:t>
            </a:r>
            <a:r>
              <a:rPr lang="en-US" altLang="zh-CN" sz="3200" dirty="0">
                <a:solidFill>
                  <a:schemeClr val="tx1"/>
                </a:solidFill>
                <a:latin typeface="微软雅黑" panose="020B0503020204020204" pitchFamily="34" charset="-122"/>
                <a:ea typeface="微软雅黑" panose="020B0503020204020204" pitchFamily="34" charset="-122"/>
              </a:rPr>
              <a:t>SCR300</a:t>
            </a:r>
            <a:endParaRPr lang="en-US" altLang="zh-CN" sz="3200" dirty="0">
              <a:solidFill>
                <a:schemeClr val="tx1"/>
              </a:solidFill>
              <a:latin typeface="微软雅黑" panose="020B0503020204020204" pitchFamily="34" charset="-122"/>
              <a:ea typeface="微软雅黑" panose="020B0503020204020204" pitchFamily="34" charset="-122"/>
            </a:endParaRPr>
          </a:p>
        </p:txBody>
      </p:sp>
      <p:pic>
        <p:nvPicPr>
          <p:cNvPr id="9" name="Picture 3"/>
          <p:cNvPicPr>
            <a:picLocks noChangeAspect="1"/>
          </p:cNvPicPr>
          <p:nvPr/>
        </p:nvPicPr>
        <p:blipFill>
          <a:blip r:embed="rId1">
            <a:extLst>
              <a:ext uri="{28A0092B-C50C-407E-A947-70E740481C1C}">
                <a14:useLocalDpi xmlns:a14="http://schemas.microsoft.com/office/drawing/2010/main" val="0"/>
              </a:ext>
            </a:extLst>
          </a:blip>
          <a:srcRect b="10545"/>
          <a:stretch>
            <a:fillRect/>
          </a:stretch>
        </p:blipFill>
        <p:spPr bwMode="auto">
          <a:xfrm>
            <a:off x="9436100" y="2278380"/>
            <a:ext cx="7633970" cy="3423285"/>
          </a:xfrm>
          <a:prstGeom prst="rect">
            <a:avLst/>
          </a:prstGeom>
          <a:noFill/>
          <a:ln>
            <a:noFill/>
          </a:ln>
        </p:spPr>
      </p:pic>
      <p:sp>
        <p:nvSpPr>
          <p:cNvPr id="10" name="文本框 9"/>
          <p:cNvSpPr txBox="1"/>
          <p:nvPr/>
        </p:nvSpPr>
        <p:spPr>
          <a:xfrm>
            <a:off x="1322705" y="6497955"/>
            <a:ext cx="6570345" cy="2306955"/>
          </a:xfrm>
          <a:prstGeom prst="rect">
            <a:avLst/>
          </a:prstGeom>
          <a:noFill/>
        </p:spPr>
        <p:txBody>
          <a:bodyPr wrap="square">
            <a:spAutoFit/>
          </a:bodyPr>
          <a:lstStyle/>
          <a:p>
            <a:pPr algn="just">
              <a:lnSpc>
                <a:spcPct val="150000"/>
              </a:lnSpc>
              <a:buClrTx/>
              <a:buSzTx/>
              <a:buFontTx/>
            </a:pPr>
            <a:r>
              <a:rPr lang="zh-CN" altLang="en-US" sz="3200" dirty="0">
                <a:latin typeface="微软雅黑" panose="020B0503020204020204" pitchFamily="34" charset="-122"/>
                <a:ea typeface="微软雅黑" panose="020B0503020204020204" pitchFamily="34" charset="-122"/>
              </a:rPr>
              <a:t>与此同时，加尔文制造公司开始规模化生产早先设计的手持式电台SCR-536，外形上类似“大哥大”</a:t>
            </a:r>
            <a:endParaRPr lang="zh-CN" altLang="en-US" sz="3200" dirty="0">
              <a:latin typeface="微软雅黑" panose="020B0503020204020204" pitchFamily="34" charset="-122"/>
              <a:ea typeface="微软雅黑" panose="020B0503020204020204" pitchFamily="34" charset="-122"/>
            </a:endParaRPr>
          </a:p>
        </p:txBody>
      </p:sp>
      <p:pic>
        <p:nvPicPr>
          <p:cNvPr id="11" name="Picture 2"/>
          <p:cNvPicPr>
            <a:picLocks noChangeAspect="1"/>
          </p:cNvPicPr>
          <p:nvPr/>
        </p:nvPicPr>
        <p:blipFill>
          <a:blip r:embed="rId2">
            <a:extLst>
              <a:ext uri="{28A0092B-C50C-407E-A947-70E740481C1C}">
                <a14:useLocalDpi xmlns:a14="http://schemas.microsoft.com/office/drawing/2010/main" val="0"/>
              </a:ext>
            </a:extLst>
          </a:blip>
          <a:srcRect b="9525"/>
          <a:stretch>
            <a:fillRect/>
          </a:stretch>
        </p:blipFill>
        <p:spPr bwMode="auto">
          <a:xfrm>
            <a:off x="9435465" y="6497955"/>
            <a:ext cx="7635240" cy="329755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5"/>
          <p:cNvSpPr txBox="1"/>
          <p:nvPr/>
        </p:nvSpPr>
        <p:spPr>
          <a:xfrm>
            <a:off x="935850" y="3601813"/>
            <a:ext cx="4753353" cy="677145"/>
          </a:xfrm>
          <a:prstGeom prst="rect">
            <a:avLst/>
          </a:prstGeom>
          <a:noFill/>
        </p:spPr>
        <p:txBody>
          <a:bodyPr wrap="square" lIns="182917" tIns="91458" rIns="182917" bIns="91458" rtlCol="0">
            <a:spAutoFit/>
          </a:bodyPr>
          <a:lstStyle/>
          <a:p>
            <a:pPr algn="ctr"/>
            <a:r>
              <a:rPr lang="en-US" altLang="zh-CN" sz="3200" dirty="0">
                <a:solidFill>
                  <a:schemeClr val="bg1">
                    <a:lumMod val="65000"/>
                  </a:schemeClr>
                </a:solidFill>
                <a:latin typeface="Times New Roman" panose="02020603050405020304" pitchFamily="18" charset="0"/>
                <a:ea typeface="微软雅黑" panose="020B0503020204020204" pitchFamily="34" charset="-122"/>
                <a:cs typeface="Times New Roman" panose="02020603050405020304" pitchFamily="18" charset="0"/>
              </a:rPr>
              <a:t> INTRODUCTION</a:t>
            </a:r>
            <a:endParaRPr lang="en-US" altLang="zh-CN" sz="3200" dirty="0">
              <a:solidFill>
                <a:schemeClr val="bg1">
                  <a:lumMod val="6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文本框 52"/>
          <p:cNvSpPr txBox="1"/>
          <p:nvPr/>
        </p:nvSpPr>
        <p:spPr>
          <a:xfrm>
            <a:off x="722180" y="2552799"/>
            <a:ext cx="5446395" cy="1292698"/>
          </a:xfrm>
          <a:prstGeom prst="rect">
            <a:avLst/>
          </a:prstGeom>
          <a:noFill/>
        </p:spPr>
        <p:txBody>
          <a:bodyPr wrap="square" lIns="182917" tIns="91458" rIns="182917" bIns="91458" rtlCol="0">
            <a:spAutoFit/>
          </a:bodyPr>
          <a:lstStyle/>
          <a:p>
            <a:pPr algn="ctr"/>
            <a:r>
              <a:rPr lang="zh-CN" altLang="en-US" sz="7200" b="1" dirty="0">
                <a:solidFill>
                  <a:schemeClr val="tx1">
                    <a:lumMod val="65000"/>
                    <a:lumOff val="35000"/>
                  </a:schemeClr>
                </a:solidFill>
                <a:latin typeface="微软雅黑" panose="020B0503020204020204" pitchFamily="34" charset="-122"/>
                <a:ea typeface="微软雅黑" panose="020B0503020204020204" pitchFamily="34" charset="-122"/>
              </a:rPr>
              <a:t>内容简介</a:t>
            </a:r>
            <a:endParaRPr lang="zh-CN" altLang="en-US" sz="72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7273379" y="1658458"/>
            <a:ext cx="8304212" cy="894341"/>
            <a:chOff x="6731725" y="3641683"/>
            <a:chExt cx="8304212" cy="894341"/>
          </a:xfrm>
        </p:grpSpPr>
        <p:pic>
          <p:nvPicPr>
            <p:cNvPr id="17" name="Picture 2"/>
            <p:cNvPicPr>
              <a:picLocks noChangeAspect="1" noChangeArrowheads="1"/>
            </p:cNvPicPr>
            <p:nvPr/>
          </p:nvPicPr>
          <p:blipFill>
            <a:blip r:embed="rId1" cstate="print"/>
            <a:srcRect/>
            <a:stretch>
              <a:fillRect/>
            </a:stretch>
          </p:blipFill>
          <p:spPr bwMode="auto">
            <a:xfrm>
              <a:off x="6731725" y="4040724"/>
              <a:ext cx="8304212" cy="495300"/>
            </a:xfrm>
            <a:prstGeom prst="rect">
              <a:avLst/>
            </a:prstGeom>
            <a:noFill/>
            <a:ln w="9525">
              <a:noFill/>
              <a:miter lim="800000"/>
              <a:headEnd/>
              <a:tailEnd/>
            </a:ln>
            <a:effectLst/>
          </p:spPr>
        </p:pic>
        <p:sp>
          <p:nvSpPr>
            <p:cNvPr id="19" name="文本占位符 27"/>
            <p:cNvSpPr txBox="1"/>
            <p:nvPr/>
          </p:nvSpPr>
          <p:spPr>
            <a:xfrm>
              <a:off x="8414760" y="3641683"/>
              <a:ext cx="6576020" cy="648072"/>
            </a:xfrm>
            <a:prstGeom prst="rect">
              <a:avLst/>
            </a:prstGeom>
          </p:spPr>
          <p:txBody>
            <a:bodyPr/>
            <a:lstStyle>
              <a:lvl1pPr>
                <a:buNone/>
                <a:defRPr sz="3600">
                  <a:solidFill>
                    <a:schemeClr val="tx1">
                      <a:lumMod val="65000"/>
                      <a:lumOff val="35000"/>
                    </a:schemeClr>
                  </a:solidFill>
                </a:defRPr>
              </a:lvl1pPr>
            </a:lstStyle>
            <a:p>
              <a:r>
                <a:rPr lang="zh-CN" altLang="en-US" b="1" dirty="0">
                  <a:solidFill>
                    <a:schemeClr val="tx1">
                      <a:lumMod val="75000"/>
                      <a:lumOff val="25000"/>
                    </a:schemeClr>
                  </a:solidFill>
                  <a:latin typeface="+mj-ea"/>
                  <a:ea typeface="+mj-ea"/>
                </a:rPr>
                <a:t>课程主要内容、介绍顺序</a:t>
              </a:r>
              <a:endParaRPr lang="en-US" altLang="zh-CN" b="1" dirty="0">
                <a:solidFill>
                  <a:schemeClr val="tx1">
                    <a:lumMod val="75000"/>
                    <a:lumOff val="25000"/>
                  </a:schemeClr>
                </a:solidFill>
                <a:latin typeface="+mj-ea"/>
                <a:ea typeface="+mj-ea"/>
              </a:endParaRPr>
            </a:p>
          </p:txBody>
        </p:sp>
      </p:grpSp>
      <p:grpSp>
        <p:nvGrpSpPr>
          <p:cNvPr id="3" name="组合 2"/>
          <p:cNvGrpSpPr/>
          <p:nvPr/>
        </p:nvGrpSpPr>
        <p:grpSpPr>
          <a:xfrm>
            <a:off x="7228222" y="3064607"/>
            <a:ext cx="8304212" cy="852344"/>
            <a:chOff x="7273379" y="4237007"/>
            <a:chExt cx="8304212" cy="852344"/>
          </a:xfrm>
        </p:grpSpPr>
        <p:pic>
          <p:nvPicPr>
            <p:cNvPr id="22" name="Picture 2"/>
            <p:cNvPicPr>
              <a:picLocks noChangeAspect="1" noChangeArrowheads="1"/>
            </p:cNvPicPr>
            <p:nvPr/>
          </p:nvPicPr>
          <p:blipFill>
            <a:blip r:embed="rId1" cstate="print"/>
            <a:srcRect/>
            <a:stretch>
              <a:fillRect/>
            </a:stretch>
          </p:blipFill>
          <p:spPr bwMode="auto">
            <a:xfrm>
              <a:off x="7273379" y="4594051"/>
              <a:ext cx="8304212" cy="495300"/>
            </a:xfrm>
            <a:prstGeom prst="rect">
              <a:avLst/>
            </a:prstGeom>
            <a:noFill/>
            <a:ln w="9525">
              <a:noFill/>
              <a:miter lim="800000"/>
              <a:headEnd/>
              <a:tailEnd/>
            </a:ln>
            <a:effectLst/>
          </p:spPr>
        </p:pic>
        <p:sp>
          <p:nvSpPr>
            <p:cNvPr id="24" name="文本占位符 27"/>
            <p:cNvSpPr txBox="1"/>
            <p:nvPr/>
          </p:nvSpPr>
          <p:spPr>
            <a:xfrm>
              <a:off x="8991054" y="4237007"/>
              <a:ext cx="6575790" cy="648335"/>
            </a:xfrm>
            <a:prstGeom prst="rect">
              <a:avLst/>
            </a:prstGeom>
          </p:spPr>
          <p:txBody>
            <a:bodyPr/>
            <a:lstStyle>
              <a:lvl1pPr>
                <a:buNone/>
                <a:defRPr sz="3600">
                  <a:solidFill>
                    <a:schemeClr val="tx1">
                      <a:lumMod val="65000"/>
                      <a:lumOff val="35000"/>
                    </a:schemeClr>
                  </a:solidFill>
                </a:defRPr>
              </a:lvl1pPr>
            </a:lstStyle>
            <a:p>
              <a:r>
                <a:rPr lang="zh-CN" altLang="en-US" b="1" dirty="0">
                  <a:solidFill>
                    <a:schemeClr val="tx1">
                      <a:lumMod val="75000"/>
                      <a:lumOff val="25000"/>
                    </a:schemeClr>
                  </a:solidFill>
                  <a:latin typeface="+mj-ea"/>
                  <a:ea typeface="+mj-ea"/>
                </a:rPr>
                <a:t>计算机网络发展历史</a:t>
              </a:r>
              <a:endParaRPr lang="zh-CN" altLang="en-US" b="1" dirty="0">
                <a:solidFill>
                  <a:schemeClr val="tx1">
                    <a:lumMod val="75000"/>
                    <a:lumOff val="25000"/>
                  </a:schemeClr>
                </a:solidFill>
                <a:latin typeface="+mj-ea"/>
                <a:ea typeface="+mj-ea"/>
              </a:endParaRPr>
            </a:p>
          </p:txBody>
        </p:sp>
      </p:grpSp>
      <p:grpSp>
        <p:nvGrpSpPr>
          <p:cNvPr id="12" name="组合 11"/>
          <p:cNvGrpSpPr/>
          <p:nvPr/>
        </p:nvGrpSpPr>
        <p:grpSpPr>
          <a:xfrm>
            <a:off x="7293614" y="4424589"/>
            <a:ext cx="8304212" cy="894341"/>
            <a:chOff x="6731725" y="3641683"/>
            <a:chExt cx="8304212" cy="894341"/>
          </a:xfrm>
        </p:grpSpPr>
        <p:pic>
          <p:nvPicPr>
            <p:cNvPr id="13" name="Picture 2"/>
            <p:cNvPicPr>
              <a:picLocks noChangeAspect="1" noChangeArrowheads="1"/>
            </p:cNvPicPr>
            <p:nvPr/>
          </p:nvPicPr>
          <p:blipFill>
            <a:blip r:embed="rId1" cstate="print"/>
            <a:srcRect/>
            <a:stretch>
              <a:fillRect/>
            </a:stretch>
          </p:blipFill>
          <p:spPr bwMode="auto">
            <a:xfrm>
              <a:off x="6731725" y="4040724"/>
              <a:ext cx="8304212" cy="495300"/>
            </a:xfrm>
            <a:prstGeom prst="rect">
              <a:avLst/>
            </a:prstGeom>
            <a:noFill/>
            <a:ln w="9525">
              <a:noFill/>
              <a:miter lim="800000"/>
              <a:headEnd/>
              <a:tailEnd/>
            </a:ln>
            <a:effectLst/>
          </p:spPr>
        </p:pic>
        <p:sp>
          <p:nvSpPr>
            <p:cNvPr id="21" name="文本占位符 27"/>
            <p:cNvSpPr txBox="1"/>
            <p:nvPr/>
          </p:nvSpPr>
          <p:spPr>
            <a:xfrm>
              <a:off x="8414760" y="3641683"/>
              <a:ext cx="6576020" cy="648072"/>
            </a:xfrm>
            <a:prstGeom prst="rect">
              <a:avLst/>
            </a:prstGeom>
          </p:spPr>
          <p:txBody>
            <a:bodyPr/>
            <a:lstStyle>
              <a:lvl1pPr>
                <a:buNone/>
                <a:defRPr sz="3600">
                  <a:solidFill>
                    <a:schemeClr val="tx1">
                      <a:lumMod val="65000"/>
                      <a:lumOff val="35000"/>
                    </a:schemeClr>
                  </a:solidFill>
                </a:defRPr>
              </a:lvl1pPr>
            </a:lstStyle>
            <a:p>
              <a:r>
                <a:rPr lang="zh-CN" altLang="en-US" b="1" dirty="0">
                  <a:solidFill>
                    <a:schemeClr val="tx1">
                      <a:lumMod val="75000"/>
                      <a:lumOff val="25000"/>
                    </a:schemeClr>
                  </a:solidFill>
                  <a:latin typeface="+mj-ea"/>
                  <a:ea typeface="+mj-ea"/>
                </a:rPr>
                <a:t>无线通信技术发展历史</a:t>
              </a:r>
              <a:endParaRPr lang="en-US" altLang="zh-CN" b="1" dirty="0">
                <a:solidFill>
                  <a:schemeClr val="tx1">
                    <a:lumMod val="75000"/>
                    <a:lumOff val="25000"/>
                  </a:schemeClr>
                </a:solidFill>
                <a:latin typeface="+mj-ea"/>
                <a:ea typeface="+mj-ea"/>
              </a:endParaRPr>
            </a:p>
          </p:txBody>
        </p:sp>
      </p:grpSp>
      <p:grpSp>
        <p:nvGrpSpPr>
          <p:cNvPr id="23" name="组合 22"/>
          <p:cNvGrpSpPr/>
          <p:nvPr/>
        </p:nvGrpSpPr>
        <p:grpSpPr>
          <a:xfrm>
            <a:off x="7293614" y="5787812"/>
            <a:ext cx="8304212" cy="852344"/>
            <a:chOff x="7273379" y="4237007"/>
            <a:chExt cx="8304212" cy="852344"/>
          </a:xfrm>
        </p:grpSpPr>
        <p:pic>
          <p:nvPicPr>
            <p:cNvPr id="26" name="Picture 2"/>
            <p:cNvPicPr>
              <a:picLocks noChangeAspect="1" noChangeArrowheads="1"/>
            </p:cNvPicPr>
            <p:nvPr/>
          </p:nvPicPr>
          <p:blipFill>
            <a:blip r:embed="rId1" cstate="print"/>
            <a:srcRect/>
            <a:stretch>
              <a:fillRect/>
            </a:stretch>
          </p:blipFill>
          <p:spPr bwMode="auto">
            <a:xfrm>
              <a:off x="7273379" y="4594051"/>
              <a:ext cx="8304212" cy="495300"/>
            </a:xfrm>
            <a:prstGeom prst="rect">
              <a:avLst/>
            </a:prstGeom>
            <a:noFill/>
            <a:ln w="9525">
              <a:noFill/>
              <a:miter lim="800000"/>
              <a:headEnd/>
              <a:tailEnd/>
            </a:ln>
            <a:effectLst/>
          </p:spPr>
        </p:pic>
        <p:sp>
          <p:nvSpPr>
            <p:cNvPr id="27" name="文本占位符 27"/>
            <p:cNvSpPr txBox="1"/>
            <p:nvPr/>
          </p:nvSpPr>
          <p:spPr>
            <a:xfrm>
              <a:off x="8991054" y="4237007"/>
              <a:ext cx="6575790" cy="648335"/>
            </a:xfrm>
            <a:prstGeom prst="rect">
              <a:avLst/>
            </a:prstGeom>
          </p:spPr>
          <p:txBody>
            <a:bodyPr/>
            <a:lstStyle>
              <a:lvl1pPr>
                <a:buNone/>
                <a:defRPr sz="3600">
                  <a:solidFill>
                    <a:schemeClr val="tx1">
                      <a:lumMod val="65000"/>
                      <a:lumOff val="35000"/>
                    </a:schemeClr>
                  </a:solidFill>
                </a:defRPr>
              </a:lvl1pPr>
            </a:lstStyle>
            <a:p>
              <a:r>
                <a:rPr lang="zh-CN" altLang="en-US" b="1" dirty="0">
                  <a:solidFill>
                    <a:schemeClr val="tx1">
                      <a:lumMod val="75000"/>
                      <a:lumOff val="25000"/>
                    </a:schemeClr>
                  </a:solidFill>
                  <a:latin typeface="+mj-ea"/>
                  <a:ea typeface="+mj-ea"/>
                </a:rPr>
                <a:t>无线网络分类</a:t>
              </a:r>
              <a:endParaRPr lang="zh-CN" altLang="en-US" b="1" dirty="0">
                <a:solidFill>
                  <a:schemeClr val="tx1">
                    <a:lumMod val="75000"/>
                    <a:lumOff val="25000"/>
                  </a:schemeClr>
                </a:solidFill>
                <a:latin typeface="+mj-ea"/>
                <a:ea typeface="+mj-ea"/>
              </a:endParaRPr>
            </a:p>
          </p:txBody>
        </p:sp>
      </p:grpSp>
      <p:grpSp>
        <p:nvGrpSpPr>
          <p:cNvPr id="29" name="组合 28"/>
          <p:cNvGrpSpPr/>
          <p:nvPr/>
        </p:nvGrpSpPr>
        <p:grpSpPr>
          <a:xfrm>
            <a:off x="7305555" y="7146162"/>
            <a:ext cx="8304212" cy="894341"/>
            <a:chOff x="6731725" y="3641683"/>
            <a:chExt cx="8304212" cy="894341"/>
          </a:xfrm>
        </p:grpSpPr>
        <p:pic>
          <p:nvPicPr>
            <p:cNvPr id="30" name="Picture 2"/>
            <p:cNvPicPr>
              <a:picLocks noChangeAspect="1" noChangeArrowheads="1"/>
            </p:cNvPicPr>
            <p:nvPr/>
          </p:nvPicPr>
          <p:blipFill>
            <a:blip r:embed="rId1" cstate="print"/>
            <a:srcRect/>
            <a:stretch>
              <a:fillRect/>
            </a:stretch>
          </p:blipFill>
          <p:spPr bwMode="auto">
            <a:xfrm>
              <a:off x="6731725" y="4040724"/>
              <a:ext cx="8304212" cy="495300"/>
            </a:xfrm>
            <a:prstGeom prst="rect">
              <a:avLst/>
            </a:prstGeom>
            <a:noFill/>
            <a:ln w="9525">
              <a:noFill/>
              <a:miter lim="800000"/>
              <a:headEnd/>
              <a:tailEnd/>
            </a:ln>
            <a:effectLst/>
          </p:spPr>
        </p:pic>
        <p:sp>
          <p:nvSpPr>
            <p:cNvPr id="32" name="文本占位符 27"/>
            <p:cNvSpPr txBox="1"/>
            <p:nvPr/>
          </p:nvSpPr>
          <p:spPr>
            <a:xfrm>
              <a:off x="8414760" y="3641683"/>
              <a:ext cx="6576020" cy="648072"/>
            </a:xfrm>
            <a:prstGeom prst="rect">
              <a:avLst/>
            </a:prstGeom>
          </p:spPr>
          <p:txBody>
            <a:bodyPr/>
            <a:lstStyle>
              <a:lvl1pPr>
                <a:buNone/>
                <a:defRPr sz="3600">
                  <a:solidFill>
                    <a:schemeClr val="tx1">
                      <a:lumMod val="65000"/>
                      <a:lumOff val="35000"/>
                    </a:schemeClr>
                  </a:solidFill>
                </a:defRPr>
              </a:lvl1pPr>
            </a:lstStyle>
            <a:p>
              <a:r>
                <a:rPr lang="zh-CN" altLang="en-US" b="1" dirty="0">
                  <a:solidFill>
                    <a:schemeClr val="tx1">
                      <a:lumMod val="75000"/>
                      <a:lumOff val="25000"/>
                    </a:schemeClr>
                  </a:solidFill>
                  <a:latin typeface="+mj-ea"/>
                  <a:ea typeface="+mj-ea"/>
                </a:rPr>
                <a:t>无线网络特点</a:t>
              </a:r>
              <a:endParaRPr lang="en-US" altLang="zh-CN" b="1" dirty="0">
                <a:solidFill>
                  <a:schemeClr val="tx1">
                    <a:lumMod val="75000"/>
                    <a:lumOff val="25000"/>
                  </a:schemeClr>
                </a:solidFill>
                <a:latin typeface="+mj-ea"/>
                <a:ea typeface="+mj-ea"/>
              </a:endParaRPr>
            </a:p>
            <a:p>
              <a:endParaRPr lang="en-US" altLang="zh-CN" b="1" dirty="0">
                <a:solidFill>
                  <a:schemeClr val="tx1">
                    <a:lumMod val="75000"/>
                    <a:lumOff val="25000"/>
                  </a:schemeClr>
                </a:solidFill>
                <a:latin typeface="+mj-ea"/>
                <a:ea typeface="+mj-ea"/>
              </a:endParaRPr>
            </a:p>
          </p:txBody>
        </p:sp>
      </p:grpSp>
      <p:grpSp>
        <p:nvGrpSpPr>
          <p:cNvPr id="33" name="组合 32"/>
          <p:cNvGrpSpPr/>
          <p:nvPr/>
        </p:nvGrpSpPr>
        <p:grpSpPr>
          <a:xfrm>
            <a:off x="7271146" y="8585585"/>
            <a:ext cx="8338621" cy="852344"/>
            <a:chOff x="7273379" y="4237007"/>
            <a:chExt cx="8338621" cy="852344"/>
          </a:xfrm>
        </p:grpSpPr>
        <p:pic>
          <p:nvPicPr>
            <p:cNvPr id="34" name="Picture 2"/>
            <p:cNvPicPr>
              <a:picLocks noChangeAspect="1" noChangeArrowheads="1"/>
            </p:cNvPicPr>
            <p:nvPr/>
          </p:nvPicPr>
          <p:blipFill>
            <a:blip r:embed="rId1" cstate="print"/>
            <a:srcRect/>
            <a:stretch>
              <a:fillRect/>
            </a:stretch>
          </p:blipFill>
          <p:spPr bwMode="auto">
            <a:xfrm>
              <a:off x="7273379" y="4594051"/>
              <a:ext cx="8304212" cy="495300"/>
            </a:xfrm>
            <a:prstGeom prst="rect">
              <a:avLst/>
            </a:prstGeom>
            <a:noFill/>
            <a:ln w="9525">
              <a:noFill/>
              <a:miter lim="800000"/>
              <a:headEnd/>
              <a:tailEnd/>
            </a:ln>
            <a:effectLst/>
          </p:spPr>
        </p:pic>
        <p:sp>
          <p:nvSpPr>
            <p:cNvPr id="35" name="文本占位符 27"/>
            <p:cNvSpPr txBox="1"/>
            <p:nvPr/>
          </p:nvSpPr>
          <p:spPr>
            <a:xfrm>
              <a:off x="8991053" y="4237007"/>
              <a:ext cx="6620947" cy="648335"/>
            </a:xfrm>
            <a:prstGeom prst="rect">
              <a:avLst/>
            </a:prstGeom>
          </p:spPr>
          <p:txBody>
            <a:bodyPr/>
            <a:lstStyle>
              <a:lvl1pPr>
                <a:buNone/>
                <a:defRPr sz="3600">
                  <a:solidFill>
                    <a:schemeClr val="tx1">
                      <a:lumMod val="65000"/>
                      <a:lumOff val="35000"/>
                    </a:schemeClr>
                  </a:solidFill>
                </a:defRPr>
              </a:lvl1pPr>
            </a:lstStyle>
            <a:p>
              <a:r>
                <a:rPr lang="zh-CN" altLang="en-US" b="1" dirty="0">
                  <a:solidFill>
                    <a:schemeClr val="tx1">
                      <a:lumMod val="75000"/>
                      <a:lumOff val="25000"/>
                    </a:schemeClr>
                  </a:solidFill>
                  <a:latin typeface="+mj-ea"/>
                  <a:ea typeface="+mj-ea"/>
                </a:rPr>
                <a:t>无线网络领域相关的标准化组织</a:t>
              </a:r>
              <a:endParaRPr lang="zh-CN" altLang="en-US" b="1" dirty="0">
                <a:solidFill>
                  <a:schemeClr val="tx1">
                    <a:lumMod val="75000"/>
                    <a:lumOff val="25000"/>
                  </a:schemeClr>
                </a:solidFill>
                <a:latin typeface="+mj-ea"/>
                <a:ea typeface="+mj-ea"/>
              </a:endParaRPr>
            </a:p>
            <a:p>
              <a:endParaRPr lang="zh-CN" altLang="en-US" b="1" dirty="0">
                <a:solidFill>
                  <a:schemeClr val="tx1">
                    <a:lumMod val="75000"/>
                    <a:lumOff val="25000"/>
                  </a:schemeClr>
                </a:solidFill>
                <a:latin typeface="+mj-ea"/>
                <a:ea typeface="+mj-ea"/>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无线通信技术的发展历史</a:t>
            </a:r>
            <a:endParaRPr lang="en-US" altLang="zh-CN" dirty="0"/>
          </a:p>
        </p:txBody>
      </p:sp>
      <p:sp>
        <p:nvSpPr>
          <p:cNvPr id="7" name="内容占位符 2"/>
          <p:cNvSpPr txBox="1"/>
          <p:nvPr/>
        </p:nvSpPr>
        <p:spPr>
          <a:xfrm>
            <a:off x="1080691" y="3992959"/>
            <a:ext cx="15697744" cy="5832648"/>
          </a:xfr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marL="457200" indent="-457200">
              <a:lnSpc>
                <a:spcPct val="200000"/>
              </a:lnSpc>
              <a:spcBef>
                <a:spcPct val="0"/>
              </a:spcBef>
              <a:buClr>
                <a:schemeClr val="tx1">
                  <a:lumMod val="75000"/>
                  <a:lumOff val="25000"/>
                </a:schemeClr>
              </a:buClr>
              <a:buFont typeface="Arial" panose="020B0604020202020204" pitchFamily="34" charset="0"/>
              <a:buChar char="•"/>
              <a:defRPr/>
            </a:pPr>
            <a:r>
              <a:rPr lang="zh-CN" altLang="en-US" sz="3200" b="1" dirty="0">
                <a:solidFill>
                  <a:schemeClr val="tx1">
                    <a:lumMod val="75000"/>
                    <a:lumOff val="25000"/>
                  </a:schemeClr>
                </a:solidFill>
                <a:latin typeface="+mj-ea"/>
                <a:ea typeface="+mj-ea"/>
              </a:rPr>
              <a:t>二战时期，美国陆军的无线传输实验</a:t>
            </a:r>
            <a:endParaRPr lang="en-US" altLang="zh-CN" sz="3200" b="1" dirty="0">
              <a:solidFill>
                <a:schemeClr val="tx1">
                  <a:lumMod val="75000"/>
                  <a:lumOff val="25000"/>
                </a:schemeClr>
              </a:solidFill>
              <a:latin typeface="+mj-ea"/>
              <a:ea typeface="+mj-ea"/>
            </a:endParaRPr>
          </a:p>
          <a:p>
            <a:pPr marL="457200" indent="-457200">
              <a:lnSpc>
                <a:spcPct val="200000"/>
              </a:lnSpc>
              <a:spcBef>
                <a:spcPct val="0"/>
              </a:spcBef>
              <a:buClr>
                <a:schemeClr val="tx1">
                  <a:lumMod val="75000"/>
                  <a:lumOff val="25000"/>
                </a:schemeClr>
              </a:buClr>
              <a:buFont typeface="Arial" panose="020B0604020202020204" pitchFamily="34" charset="0"/>
              <a:buChar char="•"/>
              <a:defRPr/>
            </a:pPr>
            <a:r>
              <a:rPr lang="en-US" altLang="zh-CN" sz="3200" b="1" dirty="0">
                <a:solidFill>
                  <a:schemeClr val="tx1">
                    <a:lumMod val="75000"/>
                    <a:lumOff val="25000"/>
                  </a:schemeClr>
                </a:solidFill>
                <a:latin typeface="+mj-ea"/>
                <a:ea typeface="+mj-ea"/>
              </a:rPr>
              <a:t>1945</a:t>
            </a:r>
            <a:r>
              <a:rPr lang="zh-CN" altLang="zh-CN" sz="3200" b="1" dirty="0">
                <a:solidFill>
                  <a:schemeClr val="tx1">
                    <a:lumMod val="75000"/>
                    <a:lumOff val="25000"/>
                  </a:schemeClr>
                </a:solidFill>
                <a:latin typeface="+mj-ea"/>
                <a:ea typeface="+mj-ea"/>
              </a:rPr>
              <a:t>年，英国人克拉克提出静止卫星通信的设想</a:t>
            </a:r>
            <a:endParaRPr lang="en-US" altLang="zh-CN" sz="3200" b="1" dirty="0">
              <a:solidFill>
                <a:schemeClr val="tx1">
                  <a:lumMod val="75000"/>
                  <a:lumOff val="25000"/>
                </a:schemeClr>
              </a:solidFill>
              <a:latin typeface="+mj-ea"/>
              <a:ea typeface="+mj-ea"/>
            </a:endParaRPr>
          </a:p>
          <a:p>
            <a:pPr marL="457200" indent="-457200">
              <a:lnSpc>
                <a:spcPct val="200000"/>
              </a:lnSpc>
              <a:spcBef>
                <a:spcPct val="0"/>
              </a:spcBef>
              <a:buClr>
                <a:schemeClr val="tx1">
                  <a:lumMod val="75000"/>
                  <a:lumOff val="25000"/>
                </a:schemeClr>
              </a:buClr>
              <a:buFont typeface="Arial" panose="020B0604020202020204" pitchFamily="34" charset="0"/>
              <a:buChar char="•"/>
              <a:defRPr/>
            </a:pPr>
            <a:r>
              <a:rPr lang="en-US" altLang="zh-CN" sz="3200" b="1" dirty="0">
                <a:solidFill>
                  <a:schemeClr val="tx1">
                    <a:lumMod val="75000"/>
                    <a:lumOff val="25000"/>
                  </a:schemeClr>
                </a:solidFill>
                <a:latin typeface="+mj-ea"/>
                <a:ea typeface="+mj-ea"/>
              </a:rPr>
              <a:t>1947</a:t>
            </a:r>
            <a:r>
              <a:rPr lang="zh-CN" altLang="zh-CN" sz="3200" b="1" dirty="0">
                <a:solidFill>
                  <a:schemeClr val="tx1">
                    <a:lumMod val="75000"/>
                    <a:lumOff val="25000"/>
                  </a:schemeClr>
                </a:solidFill>
                <a:latin typeface="+mj-ea"/>
                <a:ea typeface="+mj-ea"/>
              </a:rPr>
              <a:t>年，美国贝尔实验室提出了蜂窝通信的概念</a:t>
            </a:r>
            <a:endParaRPr lang="en-US" altLang="zh-CN" sz="3200" b="1" dirty="0">
              <a:solidFill>
                <a:schemeClr val="tx1">
                  <a:lumMod val="75000"/>
                  <a:lumOff val="25000"/>
                </a:schemeClr>
              </a:solidFill>
              <a:latin typeface="+mj-ea"/>
              <a:ea typeface="+mj-ea"/>
            </a:endParaRPr>
          </a:p>
          <a:p>
            <a:pPr marL="457200" indent="-457200">
              <a:lnSpc>
                <a:spcPct val="200000"/>
              </a:lnSpc>
              <a:spcBef>
                <a:spcPct val="0"/>
              </a:spcBef>
              <a:buClr>
                <a:schemeClr val="tx1">
                  <a:lumMod val="75000"/>
                  <a:lumOff val="25000"/>
                </a:schemeClr>
              </a:buClr>
              <a:buFont typeface="Arial" panose="020B0604020202020204" pitchFamily="34" charset="0"/>
              <a:buChar char="•"/>
              <a:defRPr/>
            </a:pPr>
            <a:r>
              <a:rPr lang="en-US" altLang="zh-CN" sz="3200" b="1" dirty="0">
                <a:solidFill>
                  <a:schemeClr val="tx1">
                    <a:lumMod val="75000"/>
                    <a:lumOff val="25000"/>
                  </a:schemeClr>
                </a:solidFill>
                <a:latin typeface="+mj-ea"/>
                <a:ea typeface="+mj-ea"/>
              </a:rPr>
              <a:t>1954</a:t>
            </a:r>
            <a:r>
              <a:rPr lang="zh-CN" altLang="zh-CN" sz="3200" b="1" dirty="0">
                <a:solidFill>
                  <a:schemeClr val="tx1">
                    <a:lumMod val="75000"/>
                    <a:lumOff val="25000"/>
                  </a:schemeClr>
                </a:solidFill>
                <a:latin typeface="+mj-ea"/>
                <a:ea typeface="+mj-ea"/>
              </a:rPr>
              <a:t>年</a:t>
            </a:r>
            <a:r>
              <a:rPr lang="zh-CN" altLang="en-US" sz="3200" b="1" dirty="0">
                <a:solidFill>
                  <a:schemeClr val="tx1">
                    <a:lumMod val="75000"/>
                    <a:lumOff val="25000"/>
                  </a:schemeClr>
                </a:solidFill>
                <a:latin typeface="+mj-ea"/>
                <a:ea typeface="+mj-ea"/>
              </a:rPr>
              <a:t>，</a:t>
            </a:r>
            <a:r>
              <a:rPr lang="zh-CN" altLang="zh-CN" sz="3200" b="1" dirty="0">
                <a:solidFill>
                  <a:schemeClr val="tx1">
                    <a:lumMod val="75000"/>
                    <a:lumOff val="25000"/>
                  </a:schemeClr>
                </a:solidFill>
                <a:latin typeface="+mj-ea"/>
                <a:ea typeface="+mj-ea"/>
              </a:rPr>
              <a:t>美国海军利用月球表面对无线电波的反射进行了地球上两地电话传输试验</a:t>
            </a:r>
            <a:endParaRPr lang="en-US" altLang="zh-CN" sz="3200" b="1" dirty="0">
              <a:solidFill>
                <a:schemeClr val="tx1">
                  <a:lumMod val="75000"/>
                  <a:lumOff val="25000"/>
                </a:schemeClr>
              </a:solidFill>
              <a:latin typeface="+mj-ea"/>
              <a:ea typeface="+mj-ea"/>
            </a:endParaRPr>
          </a:p>
          <a:p>
            <a:pPr marL="457200" indent="-457200">
              <a:lnSpc>
                <a:spcPct val="200000"/>
              </a:lnSpc>
              <a:spcBef>
                <a:spcPct val="0"/>
              </a:spcBef>
              <a:buClr>
                <a:schemeClr val="tx1">
                  <a:lumMod val="75000"/>
                  <a:lumOff val="25000"/>
                </a:schemeClr>
              </a:buClr>
              <a:buFont typeface="Arial" panose="020B0604020202020204" pitchFamily="34" charset="0"/>
              <a:buChar char="•"/>
              <a:defRPr/>
            </a:pPr>
            <a:r>
              <a:rPr lang="en-US" altLang="zh-CN" sz="3200" b="1" dirty="0">
                <a:solidFill>
                  <a:schemeClr val="tx1">
                    <a:lumMod val="75000"/>
                    <a:lumOff val="25000"/>
                  </a:schemeClr>
                </a:solidFill>
                <a:latin typeface="+mj-ea"/>
                <a:ea typeface="+mj-ea"/>
              </a:rPr>
              <a:t>1960</a:t>
            </a:r>
            <a:r>
              <a:rPr lang="zh-CN" altLang="zh-CN" sz="3200" b="1" dirty="0">
                <a:solidFill>
                  <a:schemeClr val="tx1">
                    <a:lumMod val="75000"/>
                    <a:lumOff val="25000"/>
                  </a:schemeClr>
                </a:solidFill>
                <a:latin typeface="+mj-ea"/>
                <a:ea typeface="+mj-ea"/>
              </a:rPr>
              <a:t>年，人类第一颗人造地球通信卫星，美国宇航局兰利研究中心的工程师制造“回声</a:t>
            </a:r>
            <a:r>
              <a:rPr lang="en-US" altLang="zh-CN" sz="3200" b="1" dirty="0">
                <a:solidFill>
                  <a:schemeClr val="tx1">
                    <a:lumMod val="75000"/>
                    <a:lumOff val="25000"/>
                  </a:schemeClr>
                </a:solidFill>
                <a:latin typeface="+mj-ea"/>
                <a:ea typeface="+mj-ea"/>
              </a:rPr>
              <a:t>1</a:t>
            </a:r>
            <a:r>
              <a:rPr lang="zh-CN" altLang="zh-CN" sz="3200" b="1" dirty="0">
                <a:solidFill>
                  <a:schemeClr val="tx1">
                    <a:lumMod val="75000"/>
                    <a:lumOff val="25000"/>
                  </a:schemeClr>
                </a:solidFill>
                <a:latin typeface="+mj-ea"/>
                <a:ea typeface="+mj-ea"/>
              </a:rPr>
              <a:t>号”</a:t>
            </a:r>
            <a:r>
              <a:rPr lang="zh-CN" altLang="en-US" sz="3200" b="1" dirty="0">
                <a:solidFill>
                  <a:schemeClr val="tx1">
                    <a:lumMod val="75000"/>
                    <a:lumOff val="25000"/>
                  </a:schemeClr>
                </a:solidFill>
                <a:latin typeface="+mj-ea"/>
                <a:ea typeface="+mj-ea"/>
              </a:rPr>
              <a:t>并</a:t>
            </a:r>
            <a:r>
              <a:rPr lang="zh-CN" altLang="zh-CN" sz="3200" b="1" dirty="0">
                <a:solidFill>
                  <a:schemeClr val="tx1">
                    <a:lumMod val="75000"/>
                    <a:lumOff val="25000"/>
                  </a:schemeClr>
                </a:solidFill>
                <a:latin typeface="+mj-ea"/>
                <a:ea typeface="+mj-ea"/>
              </a:rPr>
              <a:t>成功发射</a:t>
            </a:r>
            <a:endParaRPr lang="en-US" altLang="zh-CN" sz="3200" dirty="0">
              <a:solidFill>
                <a:schemeClr val="tx1">
                  <a:lumMod val="75000"/>
                  <a:lumOff val="25000"/>
                </a:schemeClr>
              </a:solidFill>
              <a:latin typeface="+mj-ea"/>
              <a:ea typeface="+mj-ea"/>
            </a:endParaRPr>
          </a:p>
          <a:p>
            <a:pPr fontAlgn="auto">
              <a:spcAft>
                <a:spcPts val="0"/>
              </a:spcAft>
              <a:buClr>
                <a:schemeClr val="tx1">
                  <a:lumMod val="75000"/>
                  <a:lumOff val="25000"/>
                </a:schemeClr>
              </a:buClr>
              <a:buFont typeface="Arial" panose="020B0604020202020204" pitchFamily="34" charset="0"/>
              <a:buChar char="•"/>
              <a:defRPr/>
            </a:pPr>
            <a:endParaRPr lang="en-US" altLang="zh-CN" sz="3200" dirty="0">
              <a:solidFill>
                <a:schemeClr val="tx1">
                  <a:lumMod val="75000"/>
                  <a:lumOff val="25000"/>
                </a:schemeClr>
              </a:solidFill>
              <a:latin typeface="+mj-ea"/>
              <a:ea typeface="+mj-ea"/>
            </a:endParaRPr>
          </a:p>
          <a:p>
            <a:pPr fontAlgn="auto">
              <a:spcAft>
                <a:spcPts val="0"/>
              </a:spcAft>
              <a:buClr>
                <a:schemeClr val="tx1">
                  <a:lumMod val="75000"/>
                  <a:lumOff val="25000"/>
                </a:schemeClr>
              </a:buClr>
              <a:buFont typeface="Arial" panose="020B0604020202020204" pitchFamily="34" charset="0"/>
              <a:buChar char="•"/>
              <a:defRPr/>
            </a:pPr>
            <a:endParaRPr lang="en-US" altLang="zh-CN" sz="3200" dirty="0">
              <a:solidFill>
                <a:schemeClr val="tx1">
                  <a:lumMod val="75000"/>
                  <a:lumOff val="25000"/>
                </a:schemeClr>
              </a:solidFill>
              <a:latin typeface="+mj-ea"/>
              <a:ea typeface="+mj-ea"/>
            </a:endParaRPr>
          </a:p>
          <a:p>
            <a:pPr fontAlgn="auto">
              <a:spcAft>
                <a:spcPts val="0"/>
              </a:spcAft>
              <a:buClr>
                <a:schemeClr val="tx1">
                  <a:lumMod val="75000"/>
                  <a:lumOff val="25000"/>
                </a:schemeClr>
              </a:buClr>
              <a:buFont typeface="Arial" panose="020B0604020202020204" pitchFamily="34" charset="0"/>
              <a:buChar char="•"/>
              <a:defRPr/>
            </a:pPr>
            <a:endParaRPr lang="en-US" altLang="zh-CN" sz="3200" dirty="0">
              <a:solidFill>
                <a:schemeClr val="tx1">
                  <a:lumMod val="75000"/>
                  <a:lumOff val="25000"/>
                </a:schemeClr>
              </a:solidFill>
              <a:latin typeface="+mj-ea"/>
              <a:ea typeface="+mj-ea"/>
            </a:endParaRPr>
          </a:p>
          <a:p>
            <a:pPr fontAlgn="auto">
              <a:spcAft>
                <a:spcPts val="0"/>
              </a:spcAft>
              <a:buClr>
                <a:schemeClr val="tx1">
                  <a:lumMod val="75000"/>
                  <a:lumOff val="25000"/>
                </a:schemeClr>
              </a:buClr>
              <a:buFont typeface="Arial" panose="020B0604020202020204" pitchFamily="34" charset="0"/>
              <a:buChar char="•"/>
              <a:defRPr/>
            </a:pPr>
            <a:endParaRPr lang="en-US" altLang="zh-CN" sz="3200" dirty="0">
              <a:solidFill>
                <a:schemeClr val="tx1">
                  <a:lumMod val="75000"/>
                  <a:lumOff val="25000"/>
                </a:schemeClr>
              </a:solidFill>
              <a:latin typeface="+mj-ea"/>
              <a:ea typeface="+mj-ea"/>
            </a:endParaRPr>
          </a:p>
          <a:p>
            <a:pPr fontAlgn="auto">
              <a:spcAft>
                <a:spcPts val="0"/>
              </a:spcAft>
              <a:buClr>
                <a:schemeClr val="tx1">
                  <a:lumMod val="75000"/>
                  <a:lumOff val="25000"/>
                </a:schemeClr>
              </a:buClr>
              <a:buFont typeface="Arial" panose="020B0604020202020204" pitchFamily="34" charset="0"/>
              <a:buChar char="•"/>
              <a:defRPr/>
            </a:pPr>
            <a:endParaRPr lang="en-US" altLang="zh-CN" sz="3200" dirty="0">
              <a:solidFill>
                <a:schemeClr val="tx1">
                  <a:lumMod val="75000"/>
                  <a:lumOff val="25000"/>
                </a:schemeClr>
              </a:solidFill>
              <a:latin typeface="+mj-ea"/>
              <a:ea typeface="+mj-ea"/>
            </a:endParaRPr>
          </a:p>
        </p:txBody>
      </p:sp>
      <p:pic>
        <p:nvPicPr>
          <p:cNvPr id="12" name="图片 11"/>
          <p:cNvPicPr/>
          <p:nvPr/>
        </p:nvPicPr>
        <p:blipFill>
          <a:blip r:embed="rId1">
            <a:extLst>
              <a:ext uri="{28A0092B-C50C-407E-A947-70E740481C1C}">
                <a14:useLocalDpi xmlns:a14="http://schemas.microsoft.com/office/drawing/2010/main" val="0"/>
              </a:ext>
            </a:extLst>
          </a:blip>
          <a:stretch>
            <a:fillRect/>
          </a:stretch>
        </p:blipFill>
        <p:spPr>
          <a:xfrm>
            <a:off x="8176358" y="1535903"/>
            <a:ext cx="5081660" cy="3384376"/>
          </a:xfrm>
          <a:prstGeom prst="rect">
            <a:avLst/>
          </a:prstGeom>
        </p:spPr>
      </p:pic>
      <p:pic>
        <p:nvPicPr>
          <p:cNvPr id="13"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250043" y="1544687"/>
            <a:ext cx="4896647" cy="5468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无线通信技术的发展历史</a:t>
            </a:r>
            <a:endParaRPr lang="en-US" altLang="zh-CN" dirty="0"/>
          </a:p>
        </p:txBody>
      </p:sp>
      <p:sp>
        <p:nvSpPr>
          <p:cNvPr id="7" name="内容占位符 2"/>
          <p:cNvSpPr txBox="1"/>
          <p:nvPr/>
        </p:nvSpPr>
        <p:spPr>
          <a:xfrm>
            <a:off x="1557992" y="2249476"/>
            <a:ext cx="7142176" cy="633676"/>
          </a:xfr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spcAft>
                <a:spcPts val="0"/>
              </a:spcAft>
              <a:buClr>
                <a:schemeClr val="tx1">
                  <a:lumMod val="75000"/>
                  <a:lumOff val="25000"/>
                </a:schemeClr>
              </a:buClr>
              <a:buFont typeface="Arial" panose="020B0604020202020204" pitchFamily="34" charset="0"/>
              <a:buChar char="•"/>
            </a:pPr>
            <a:r>
              <a:rPr lang="en-US" altLang="zh-CN" sz="3200" b="1" dirty="0">
                <a:solidFill>
                  <a:schemeClr val="tx1">
                    <a:lumMod val="75000"/>
                    <a:lumOff val="25000"/>
                  </a:schemeClr>
                </a:solidFill>
                <a:latin typeface="+mj-ea"/>
                <a:ea typeface="+mj-ea"/>
              </a:rPr>
              <a:t>1971</a:t>
            </a:r>
            <a:r>
              <a:rPr lang="zh-CN" altLang="en-US" sz="3200" b="1" dirty="0">
                <a:solidFill>
                  <a:schemeClr val="tx1">
                    <a:lumMod val="75000"/>
                    <a:lumOff val="25000"/>
                  </a:schemeClr>
                </a:solidFill>
                <a:latin typeface="+mj-ea"/>
                <a:ea typeface="+mj-ea"/>
              </a:rPr>
              <a:t>年，夏威夷大学的</a:t>
            </a:r>
            <a:r>
              <a:rPr lang="en-US" altLang="zh-CN" sz="3200" b="1" dirty="0">
                <a:solidFill>
                  <a:schemeClr val="tx1">
                    <a:lumMod val="75000"/>
                    <a:lumOff val="25000"/>
                  </a:schemeClr>
                </a:solidFill>
                <a:latin typeface="+mj-ea"/>
                <a:ea typeface="+mj-ea"/>
              </a:rPr>
              <a:t>Aloha</a:t>
            </a:r>
            <a:r>
              <a:rPr lang="zh-CN" altLang="en-US" sz="3200" b="1" dirty="0">
                <a:solidFill>
                  <a:schemeClr val="tx1">
                    <a:lumMod val="75000"/>
                    <a:lumOff val="25000"/>
                  </a:schemeClr>
                </a:solidFill>
                <a:latin typeface="+mj-ea"/>
                <a:ea typeface="+mj-ea"/>
              </a:rPr>
              <a:t>网络</a:t>
            </a:r>
            <a:endParaRPr lang="en-US" altLang="zh-CN" sz="3200" b="1" dirty="0">
              <a:solidFill>
                <a:schemeClr val="tx1">
                  <a:lumMod val="75000"/>
                  <a:lumOff val="25000"/>
                </a:schemeClr>
              </a:solidFill>
              <a:latin typeface="+mj-ea"/>
              <a:ea typeface="+mj-ea"/>
            </a:endParaRPr>
          </a:p>
        </p:txBody>
      </p:sp>
      <p:sp>
        <p:nvSpPr>
          <p:cNvPr id="11" name="内容占位符 2"/>
          <p:cNvSpPr txBox="1"/>
          <p:nvPr/>
        </p:nvSpPr>
        <p:spPr>
          <a:xfrm>
            <a:off x="1561321" y="6297215"/>
            <a:ext cx="15577154" cy="2160240"/>
          </a:xfr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marL="457200" indent="-457200">
              <a:lnSpc>
                <a:spcPct val="200000"/>
              </a:lnSpc>
              <a:spcBef>
                <a:spcPct val="0"/>
              </a:spcBef>
              <a:buClr>
                <a:schemeClr val="tx1">
                  <a:lumMod val="75000"/>
                  <a:lumOff val="25000"/>
                </a:schemeClr>
              </a:buClr>
              <a:buFont typeface="Arial" panose="020B0604020202020204" pitchFamily="34" charset="0"/>
              <a:buChar char="•"/>
              <a:defRPr/>
            </a:pPr>
            <a:r>
              <a:rPr lang="en-US" altLang="zh-CN" sz="3200" b="1" dirty="0">
                <a:solidFill>
                  <a:schemeClr val="tx1">
                    <a:lumMod val="75000"/>
                    <a:lumOff val="25000"/>
                  </a:schemeClr>
                </a:solidFill>
                <a:latin typeface="+mj-ea"/>
                <a:ea typeface="+mj-ea"/>
              </a:rPr>
              <a:t>1979</a:t>
            </a:r>
            <a:r>
              <a:rPr lang="zh-CN" altLang="zh-CN" sz="3200" b="1" dirty="0">
                <a:solidFill>
                  <a:schemeClr val="tx1">
                    <a:lumMod val="75000"/>
                    <a:lumOff val="25000"/>
                  </a:schemeClr>
                </a:solidFill>
                <a:latin typeface="+mj-ea"/>
                <a:ea typeface="+mj-ea"/>
              </a:rPr>
              <a:t>年，位于瑞士的</a:t>
            </a:r>
            <a:r>
              <a:rPr lang="en-US" altLang="zh-CN" sz="3200" b="1" dirty="0">
                <a:solidFill>
                  <a:schemeClr val="tx1">
                    <a:lumMod val="75000"/>
                    <a:lumOff val="25000"/>
                  </a:schemeClr>
                </a:solidFill>
                <a:latin typeface="+mj-ea"/>
                <a:ea typeface="+mj-ea"/>
              </a:rPr>
              <a:t>IBM </a:t>
            </a:r>
            <a:r>
              <a:rPr lang="en-US" altLang="zh-CN" sz="3200" b="1" dirty="0" err="1">
                <a:solidFill>
                  <a:schemeClr val="tx1">
                    <a:lumMod val="75000"/>
                    <a:lumOff val="25000"/>
                  </a:schemeClr>
                </a:solidFill>
                <a:latin typeface="+mj-ea"/>
                <a:ea typeface="+mj-ea"/>
              </a:rPr>
              <a:t>Ruesehlikon</a:t>
            </a:r>
            <a:r>
              <a:rPr lang="zh-CN" altLang="zh-CN" sz="3200" b="1" dirty="0">
                <a:solidFill>
                  <a:schemeClr val="tx1">
                    <a:lumMod val="75000"/>
                    <a:lumOff val="25000"/>
                  </a:schemeClr>
                </a:solidFill>
                <a:latin typeface="+mj-ea"/>
                <a:ea typeface="+mj-ea"/>
              </a:rPr>
              <a:t>实验室</a:t>
            </a:r>
            <a:r>
              <a:rPr lang="en-US" altLang="zh-CN" sz="3200" b="1" dirty="0" err="1">
                <a:solidFill>
                  <a:schemeClr val="tx1">
                    <a:lumMod val="75000"/>
                    <a:lumOff val="25000"/>
                  </a:schemeClr>
                </a:solidFill>
                <a:latin typeface="+mj-ea"/>
                <a:ea typeface="+mj-ea"/>
              </a:rPr>
              <a:t>Gfeller</a:t>
            </a:r>
            <a:r>
              <a:rPr lang="zh-CN" altLang="zh-CN" sz="3200" b="1" dirty="0">
                <a:solidFill>
                  <a:schemeClr val="tx1">
                    <a:lumMod val="75000"/>
                    <a:lumOff val="25000"/>
                  </a:schemeClr>
                </a:solidFill>
                <a:latin typeface="+mj-ea"/>
                <a:ea typeface="+mj-ea"/>
              </a:rPr>
              <a:t>首先提出了</a:t>
            </a:r>
            <a:r>
              <a:rPr lang="zh-CN" altLang="zh-CN" sz="3200" b="1" dirty="0">
                <a:solidFill>
                  <a:srgbClr val="FF0000"/>
                </a:solidFill>
                <a:latin typeface="+mj-ea"/>
                <a:ea typeface="+mj-ea"/>
              </a:rPr>
              <a:t>无线局域网的概念</a:t>
            </a:r>
            <a:r>
              <a:rPr lang="zh-CN" altLang="zh-CN" sz="3200" b="1" dirty="0">
                <a:solidFill>
                  <a:schemeClr val="tx1">
                    <a:lumMod val="75000"/>
                    <a:lumOff val="25000"/>
                  </a:schemeClr>
                </a:solidFill>
                <a:latin typeface="+mj-ea"/>
                <a:ea typeface="+mj-ea"/>
              </a:rPr>
              <a:t>，并采用红外线作为传输媒体，用以解决生产车间里布线困难，大型机器的电磁干扰严重的问题</a:t>
            </a:r>
            <a:endParaRPr lang="en-US" altLang="zh-CN" sz="3200" b="1" dirty="0">
              <a:solidFill>
                <a:schemeClr val="tx1">
                  <a:lumMod val="75000"/>
                  <a:lumOff val="25000"/>
                </a:schemeClr>
              </a:solidFill>
              <a:latin typeface="+mj-ea"/>
              <a:ea typeface="+mj-ea"/>
            </a:endParaRPr>
          </a:p>
        </p:txBody>
      </p:sp>
      <p:pic>
        <p:nvPicPr>
          <p:cNvPr id="1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369723" y="2120751"/>
            <a:ext cx="5168907" cy="3218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文本框 49"/>
          <p:cNvSpPr txBox="1"/>
          <p:nvPr/>
        </p:nvSpPr>
        <p:spPr>
          <a:xfrm>
            <a:off x="2955288" y="2946332"/>
            <a:ext cx="4791527" cy="3351046"/>
          </a:xfrm>
          <a:prstGeom prst="rect">
            <a:avLst/>
          </a:prstGeom>
          <a:noFill/>
        </p:spPr>
        <p:txBody>
          <a:bodyPr wrap="square">
            <a:spAutoFit/>
          </a:bodyPr>
          <a:p>
            <a:pPr algn="just">
              <a:lnSpc>
                <a:spcPct val="150000"/>
              </a:lnSpc>
            </a:pPr>
            <a:r>
              <a:rPr lang="en-US" altLang="zh-CN" sz="2400" dirty="0">
                <a:solidFill>
                  <a:srgbClr val="194B83"/>
                </a:solidFill>
                <a:latin typeface="微软雅黑" panose="020B0503020204020204" pitchFamily="34" charset="-122"/>
                <a:ea typeface="微软雅黑" panose="020B0503020204020204" pitchFamily="34" charset="-122"/>
              </a:rPr>
              <a:t>1971</a:t>
            </a:r>
            <a:r>
              <a:rPr lang="zh-CN" altLang="en-US" sz="2400" dirty="0">
                <a:solidFill>
                  <a:srgbClr val="194B83"/>
                </a:solidFill>
                <a:latin typeface="微软雅黑" panose="020B0503020204020204" pitchFamily="34" charset="-122"/>
                <a:ea typeface="微软雅黑" panose="020B0503020204020204" pitchFamily="34" charset="-122"/>
              </a:rPr>
              <a:t>年，为了解决美国夏威夷群岛之间的通信问题，夏威夷大学的研究员创造了第一个基于分组交换技术的无线通信网络，取名为</a:t>
            </a:r>
            <a:r>
              <a:rPr lang="en-US" altLang="zh-CN" sz="2400" dirty="0">
                <a:solidFill>
                  <a:srgbClr val="194B83"/>
                </a:solidFill>
                <a:latin typeface="微软雅黑" panose="020B0503020204020204" pitchFamily="34" charset="-122"/>
                <a:ea typeface="微软雅黑" panose="020B0503020204020204" pitchFamily="34" charset="-122"/>
              </a:rPr>
              <a:t>ALOHANET</a:t>
            </a:r>
            <a:r>
              <a:rPr lang="zh-CN" altLang="en-US" sz="2400" dirty="0">
                <a:solidFill>
                  <a:srgbClr val="194B83"/>
                </a:solidFill>
                <a:latin typeface="微软雅黑" panose="020B0503020204020204" pitchFamily="34" charset="-122"/>
                <a:ea typeface="微软雅黑" panose="020B0503020204020204" pitchFamily="34" charset="-122"/>
              </a:rPr>
              <a:t>。这就是今天使用的无线局域网</a:t>
            </a:r>
            <a:r>
              <a:rPr lang="en-US" altLang="zh-CN" sz="2400" dirty="0">
                <a:solidFill>
                  <a:srgbClr val="194B83"/>
                </a:solidFill>
                <a:latin typeface="微软雅黑" panose="020B0503020204020204" pitchFamily="34" charset="-122"/>
                <a:ea typeface="微软雅黑" panose="020B0503020204020204" pitchFamily="34" charset="-122"/>
              </a:rPr>
              <a:t>WLAN</a:t>
            </a:r>
            <a:r>
              <a:rPr lang="zh-CN" altLang="en-US" sz="2400" dirty="0">
                <a:solidFill>
                  <a:srgbClr val="194B83"/>
                </a:solidFill>
                <a:latin typeface="微软雅黑" panose="020B0503020204020204" pitchFamily="34" charset="-122"/>
                <a:ea typeface="微软雅黑" panose="020B0503020204020204" pitchFamily="34" charset="-122"/>
              </a:rPr>
              <a:t>的雏形</a:t>
            </a:r>
            <a:endParaRPr lang="en-US" altLang="zh-CN" sz="2400" dirty="0">
              <a:solidFill>
                <a:srgbClr val="194B83"/>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无线通信技术的发展历史</a:t>
            </a:r>
            <a:endParaRPr lang="en-US" altLang="zh-CN" dirty="0"/>
          </a:p>
        </p:txBody>
      </p:sp>
      <p:sp>
        <p:nvSpPr>
          <p:cNvPr id="7" name="内容占位符 2"/>
          <p:cNvSpPr txBox="1"/>
          <p:nvPr/>
        </p:nvSpPr>
        <p:spPr>
          <a:xfrm>
            <a:off x="6142692" y="1460806"/>
            <a:ext cx="7142176" cy="633676"/>
          </a:xfrm>
        </p:spPr>
        <p:txBody>
          <a:bodyPr>
            <a:scene3d>
              <a:camera prst="orthographicFront"/>
              <a:lightRig rig="threePt" dir="t"/>
            </a:scene3d>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marL="0" indent="0" fontAlgn="auto">
              <a:spcAft>
                <a:spcPts val="0"/>
              </a:spcAft>
              <a:buClr>
                <a:schemeClr val="tx1">
                  <a:lumMod val="75000"/>
                  <a:lumOff val="25000"/>
                </a:schemeClr>
              </a:buClr>
              <a:buFont typeface="Arial" panose="020B0604020202020204" pitchFamily="34" charset="0"/>
              <a:buNone/>
            </a:pPr>
            <a:r>
              <a:rPr lang="en-US" altLang="zh-CN" sz="3600" b="1" dirty="0">
                <a:solidFill>
                  <a:schemeClr val="accent1"/>
                </a:solidFill>
                <a:effectLst>
                  <a:outerShdw blurRad="38100" dist="25400" dir="5400000" algn="ctr" rotWithShape="0">
                    <a:srgbClr val="6E747A">
                      <a:alpha val="43000"/>
                    </a:srgbClr>
                  </a:outerShdw>
                </a:effectLst>
                <a:latin typeface="+mj-ea"/>
                <a:ea typeface="+mj-ea"/>
                <a:sym typeface="Arial" panose="020B0604020202020204" pitchFamily="34" charset="0"/>
              </a:rPr>
              <a:t>ISM频段</a:t>
            </a:r>
            <a:endParaRPr lang="zh-CN" altLang="en-US" sz="32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sym typeface="Arial" panose="020B0604020202020204" pitchFamily="34" charset="0"/>
            </a:endParaRPr>
          </a:p>
          <a:p>
            <a:pPr marL="0" indent="0" fontAlgn="auto">
              <a:spcAft>
                <a:spcPts val="0"/>
              </a:spcAft>
              <a:buClr>
                <a:schemeClr val="tx1">
                  <a:lumMod val="75000"/>
                  <a:lumOff val="25000"/>
                </a:schemeClr>
              </a:buClr>
              <a:buFont typeface="Arial" panose="020B0604020202020204" pitchFamily="34" charset="0"/>
              <a:buNone/>
            </a:pPr>
            <a:endParaRPr lang="zh-CN" altLang="en-US" sz="3200" b="1" dirty="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3" name="文本框 2"/>
          <p:cNvSpPr txBox="1"/>
          <p:nvPr/>
        </p:nvSpPr>
        <p:spPr>
          <a:xfrm>
            <a:off x="975995" y="2680970"/>
            <a:ext cx="6916420" cy="4523105"/>
          </a:xfrm>
          <a:prstGeom prst="rect">
            <a:avLst/>
          </a:prstGeom>
          <a:noFill/>
        </p:spPr>
        <p:txBody>
          <a:bodyPr wrap="square">
            <a:spAutoFit/>
            <a:scene3d>
              <a:camera prst="orthographicFront"/>
              <a:lightRig rig="threePt" dir="t"/>
            </a:scene3d>
          </a:bodyPr>
          <a:p>
            <a:pPr algn="just">
              <a:lnSpc>
                <a:spcPct val="150000"/>
              </a:lnSpc>
            </a:pPr>
            <a:r>
              <a:rPr lang="en-US" altLang="zh-CN" sz="32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1985</a:t>
            </a:r>
            <a:r>
              <a:rPr lang="zh-CN" altLang="en-US" sz="32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年，美国联邦通信委员会</a:t>
            </a:r>
            <a:r>
              <a:rPr lang="en-US" altLang="zh-CN" sz="32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FCC</a:t>
            </a:r>
            <a:r>
              <a:rPr lang="zh-CN" altLang="en-US" sz="32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颁布无线电波管理法规，为</a:t>
            </a:r>
            <a:r>
              <a:rPr lang="en-US" altLang="zh-CN" sz="32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WLAN</a:t>
            </a:r>
            <a:r>
              <a:rPr lang="zh-CN" altLang="en-US" sz="32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分配了免许可证频段，即免费的工业、科学和医疗（</a:t>
            </a:r>
            <a:r>
              <a:rPr lang="en-US" altLang="zh-CN" sz="32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Industrial Scientific Medical</a:t>
            </a:r>
            <a:r>
              <a:rPr lang="zh-CN" altLang="en-US" sz="32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32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ISM</a:t>
            </a:r>
            <a:r>
              <a:rPr lang="zh-CN" altLang="en-US" sz="32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）频段，对</a:t>
            </a:r>
            <a:r>
              <a:rPr lang="en-US" altLang="zh-CN" sz="32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WLAN</a:t>
            </a:r>
            <a:r>
              <a:rPr lang="zh-CN" altLang="en-US" sz="32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的发展具有重要的意义</a:t>
            </a:r>
            <a:endParaRPr lang="zh-CN" altLang="en-US" sz="32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a:stretch>
            <a:fillRect/>
          </a:stretch>
        </p:blipFill>
        <p:spPr>
          <a:xfrm>
            <a:off x="9013190" y="2955290"/>
            <a:ext cx="8876665" cy="526859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无线通信技术的发展历史</a:t>
            </a:r>
            <a:endParaRPr lang="en-US" altLang="zh-CN" dirty="0"/>
          </a:p>
        </p:txBody>
      </p:sp>
      <p:sp>
        <p:nvSpPr>
          <p:cNvPr id="7" name="内容占位符 2"/>
          <p:cNvSpPr txBox="1"/>
          <p:nvPr/>
        </p:nvSpPr>
        <p:spPr>
          <a:xfrm>
            <a:off x="1656755" y="1986354"/>
            <a:ext cx="9505056" cy="1790581"/>
          </a:xfr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lnSpc>
                <a:spcPct val="150000"/>
              </a:lnSpc>
              <a:spcAft>
                <a:spcPts val="0"/>
              </a:spcAft>
              <a:buClr>
                <a:schemeClr val="tx1">
                  <a:lumMod val="75000"/>
                  <a:lumOff val="25000"/>
                </a:schemeClr>
              </a:buClr>
              <a:buFont typeface="Arial" panose="020B0604020202020204" pitchFamily="34" charset="0"/>
              <a:buChar char="•"/>
            </a:pPr>
            <a:r>
              <a:rPr lang="en-US" altLang="zh-CN" sz="3200" b="1" dirty="0">
                <a:solidFill>
                  <a:schemeClr val="tx1">
                    <a:lumMod val="75000"/>
                    <a:lumOff val="25000"/>
                  </a:schemeClr>
                </a:solidFill>
                <a:latin typeface="+mj-ea"/>
                <a:ea typeface="+mj-ea"/>
              </a:rPr>
              <a:t>1990</a:t>
            </a:r>
            <a:r>
              <a:rPr lang="zh-CN" altLang="en-US" sz="3200" b="1" dirty="0">
                <a:solidFill>
                  <a:schemeClr val="tx1">
                    <a:lumMod val="75000"/>
                    <a:lumOff val="25000"/>
                  </a:schemeClr>
                </a:solidFill>
                <a:latin typeface="+mj-ea"/>
                <a:ea typeface="+mj-ea"/>
              </a:rPr>
              <a:t>年，电气电子工程师学会</a:t>
            </a:r>
            <a:r>
              <a:rPr lang="en-US" altLang="zh-CN" sz="3200" b="1" dirty="0">
                <a:solidFill>
                  <a:schemeClr val="tx1">
                    <a:lumMod val="75000"/>
                    <a:lumOff val="25000"/>
                  </a:schemeClr>
                </a:solidFill>
                <a:latin typeface="+mj-ea"/>
                <a:ea typeface="+mj-ea"/>
              </a:rPr>
              <a:t>IEEE</a:t>
            </a:r>
            <a:r>
              <a:rPr lang="zh-CN" altLang="en-US" sz="3200" b="1" dirty="0">
                <a:solidFill>
                  <a:schemeClr val="tx1">
                    <a:lumMod val="75000"/>
                    <a:lumOff val="25000"/>
                  </a:schemeClr>
                </a:solidFill>
                <a:latin typeface="+mj-ea"/>
                <a:ea typeface="+mj-ea"/>
              </a:rPr>
              <a:t>正式启用了</a:t>
            </a:r>
            <a:r>
              <a:rPr lang="en-US" altLang="zh-CN" sz="3200" b="1" dirty="0">
                <a:solidFill>
                  <a:schemeClr val="tx1">
                    <a:lumMod val="75000"/>
                    <a:lumOff val="25000"/>
                  </a:schemeClr>
                </a:solidFill>
                <a:latin typeface="+mj-ea"/>
                <a:ea typeface="+mj-ea"/>
              </a:rPr>
              <a:t>802.11</a:t>
            </a:r>
            <a:r>
              <a:rPr lang="zh-CN" altLang="en-US" sz="3200" b="1" dirty="0">
                <a:solidFill>
                  <a:schemeClr val="tx1">
                    <a:lumMod val="75000"/>
                    <a:lumOff val="25000"/>
                  </a:schemeClr>
                </a:solidFill>
                <a:latin typeface="+mj-ea"/>
                <a:ea typeface="+mj-ea"/>
              </a:rPr>
              <a:t>项目，</a:t>
            </a:r>
            <a:r>
              <a:rPr lang="zh-CN" altLang="en-US" sz="3200" b="1" dirty="0">
                <a:solidFill>
                  <a:schemeClr val="tx1">
                    <a:lumMod val="75000"/>
                    <a:lumOff val="25000"/>
                  </a:schemeClr>
                </a:solidFill>
                <a:latin typeface="+mj-ea"/>
                <a:ea typeface="+mj-ea"/>
                <a:sym typeface="+mn-ea"/>
              </a:rPr>
              <a:t>极大地提高了无线局域网产品的标准化和兼容性。</a:t>
            </a:r>
            <a:endParaRPr lang="zh-CN" altLang="en-US" sz="3200" b="1" dirty="0">
              <a:solidFill>
                <a:schemeClr val="tx1">
                  <a:lumMod val="75000"/>
                  <a:lumOff val="25000"/>
                </a:schemeClr>
              </a:solidFill>
              <a:latin typeface="+mj-ea"/>
              <a:ea typeface="+mj-ea"/>
            </a:endParaRPr>
          </a:p>
        </p:txBody>
      </p:sp>
      <p:pic>
        <p:nvPicPr>
          <p:cNvPr id="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449843" y="1740317"/>
            <a:ext cx="5438833" cy="3931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524" y="4537306"/>
            <a:ext cx="4212467" cy="2432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3757" y="5989627"/>
            <a:ext cx="5688632" cy="3777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0941" y="5989116"/>
            <a:ext cx="3240360" cy="3777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无线网络分类</a:t>
            </a:r>
            <a:endParaRPr lang="en-US" altLang="zh-CN" dirty="0"/>
          </a:p>
        </p:txBody>
      </p:sp>
      <p:sp>
        <p:nvSpPr>
          <p:cNvPr id="8" name="内容占位符 2"/>
          <p:cNvSpPr txBox="1"/>
          <p:nvPr/>
        </p:nvSpPr>
        <p:spPr>
          <a:xfrm>
            <a:off x="1656755" y="1904727"/>
            <a:ext cx="5904656" cy="5400600"/>
          </a:xfr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lnSpc>
                <a:spcPct val="150000"/>
              </a:lnSpc>
              <a:spcAft>
                <a:spcPts val="0"/>
              </a:spcAft>
              <a:buClr>
                <a:schemeClr val="tx1">
                  <a:lumMod val="75000"/>
                  <a:lumOff val="25000"/>
                </a:schemeClr>
              </a:buClr>
              <a:buFont typeface="Arial" panose="020B0604020202020204" pitchFamily="34" charset="0"/>
              <a:buChar char="•"/>
            </a:pPr>
            <a:r>
              <a:rPr lang="zh-CN" altLang="en-US" sz="3600" b="1" dirty="0">
                <a:solidFill>
                  <a:schemeClr val="tx1">
                    <a:lumMod val="75000"/>
                    <a:lumOff val="25000"/>
                  </a:schemeClr>
                </a:solidFill>
                <a:latin typeface="+mj-ea"/>
                <a:ea typeface="+mj-ea"/>
              </a:rPr>
              <a:t>分类标准</a:t>
            </a:r>
            <a:endParaRPr lang="en-US" altLang="zh-CN" sz="3600" b="1" dirty="0">
              <a:solidFill>
                <a:schemeClr val="tx1">
                  <a:lumMod val="75000"/>
                  <a:lumOff val="25000"/>
                </a:schemeClr>
              </a:solidFill>
              <a:latin typeface="+mj-ea"/>
              <a:ea typeface="+mj-ea"/>
            </a:endParaRPr>
          </a:p>
          <a:p>
            <a:pPr lvl="1" fontAlgn="auto">
              <a:lnSpc>
                <a:spcPct val="150000"/>
              </a:lnSpc>
              <a:spcAft>
                <a:spcPts val="0"/>
              </a:spcAft>
              <a:buClr>
                <a:schemeClr val="tx1">
                  <a:lumMod val="75000"/>
                  <a:lumOff val="25000"/>
                </a:schemeClr>
              </a:buClr>
              <a:buFont typeface="Arial" panose="020B0604020202020204" pitchFamily="34" charset="0"/>
              <a:buChar char="•"/>
            </a:pPr>
            <a:r>
              <a:rPr lang="zh-CN" altLang="en-US" sz="3200" dirty="0">
                <a:solidFill>
                  <a:schemeClr val="tx1">
                    <a:lumMod val="65000"/>
                    <a:lumOff val="35000"/>
                  </a:schemeClr>
                </a:solidFill>
                <a:latin typeface="+mj-ea"/>
              </a:rPr>
              <a:t>使用的频率</a:t>
            </a:r>
            <a:endParaRPr lang="en-US" altLang="zh-CN" sz="3200" dirty="0">
              <a:solidFill>
                <a:schemeClr val="tx1">
                  <a:lumMod val="65000"/>
                  <a:lumOff val="35000"/>
                </a:schemeClr>
              </a:solidFill>
              <a:latin typeface="+mj-ea"/>
            </a:endParaRPr>
          </a:p>
          <a:p>
            <a:pPr lvl="1" fontAlgn="auto">
              <a:lnSpc>
                <a:spcPct val="150000"/>
              </a:lnSpc>
              <a:spcAft>
                <a:spcPts val="0"/>
              </a:spcAft>
              <a:buClr>
                <a:schemeClr val="tx1">
                  <a:lumMod val="75000"/>
                  <a:lumOff val="25000"/>
                </a:schemeClr>
              </a:buClr>
              <a:buFont typeface="Arial" panose="020B0604020202020204" pitchFamily="34" charset="0"/>
              <a:buChar char="•"/>
            </a:pPr>
            <a:r>
              <a:rPr lang="zh-CN" altLang="en-US" sz="3200" dirty="0">
                <a:solidFill>
                  <a:schemeClr val="tx1">
                    <a:lumMod val="65000"/>
                    <a:lumOff val="35000"/>
                  </a:schemeClr>
                </a:solidFill>
                <a:latin typeface="+mj-ea"/>
              </a:rPr>
              <a:t>是否需要基础设施支持</a:t>
            </a:r>
            <a:endParaRPr lang="en-US" altLang="zh-CN" sz="3200" dirty="0">
              <a:solidFill>
                <a:schemeClr val="tx1">
                  <a:lumMod val="65000"/>
                  <a:lumOff val="35000"/>
                </a:schemeClr>
              </a:solidFill>
              <a:latin typeface="+mj-ea"/>
            </a:endParaRPr>
          </a:p>
          <a:p>
            <a:pPr lvl="1" fontAlgn="auto">
              <a:lnSpc>
                <a:spcPct val="150000"/>
              </a:lnSpc>
              <a:spcAft>
                <a:spcPts val="0"/>
              </a:spcAft>
              <a:buClr>
                <a:schemeClr val="tx1">
                  <a:lumMod val="75000"/>
                  <a:lumOff val="25000"/>
                </a:schemeClr>
              </a:buClr>
              <a:buFont typeface="Arial" panose="020B0604020202020204" pitchFamily="34" charset="0"/>
              <a:buChar char="•"/>
            </a:pPr>
            <a:r>
              <a:rPr lang="zh-CN" altLang="en-US" sz="3200" dirty="0">
                <a:solidFill>
                  <a:schemeClr val="tx1">
                    <a:lumMod val="65000"/>
                    <a:lumOff val="35000"/>
                  </a:schemeClr>
                </a:solidFill>
                <a:latin typeface="+mj-ea"/>
                <a:ea typeface="+mj-ea"/>
              </a:rPr>
              <a:t>覆盖范围</a:t>
            </a:r>
            <a:endParaRPr lang="en-US" altLang="zh-CN" sz="3200" dirty="0">
              <a:solidFill>
                <a:schemeClr val="tx1">
                  <a:lumMod val="65000"/>
                  <a:lumOff val="35000"/>
                </a:schemeClr>
              </a:solidFill>
              <a:latin typeface="+mj-ea"/>
              <a:ea typeface="+mj-ea"/>
            </a:endParaRPr>
          </a:p>
          <a:p>
            <a:pPr lvl="1" fontAlgn="auto">
              <a:lnSpc>
                <a:spcPct val="150000"/>
              </a:lnSpc>
              <a:spcAft>
                <a:spcPts val="0"/>
              </a:spcAft>
              <a:buClr>
                <a:schemeClr val="tx1">
                  <a:lumMod val="75000"/>
                  <a:lumOff val="25000"/>
                </a:schemeClr>
              </a:buClr>
              <a:buFont typeface="Arial" panose="020B0604020202020204" pitchFamily="34" charset="0"/>
              <a:buChar char="•"/>
            </a:pPr>
            <a:r>
              <a:rPr lang="zh-CN" altLang="en-US" sz="3200" dirty="0">
                <a:solidFill>
                  <a:schemeClr val="tx1">
                    <a:lumMod val="65000"/>
                    <a:lumOff val="35000"/>
                  </a:schemeClr>
                </a:solidFill>
                <a:latin typeface="+mj-ea"/>
                <a:ea typeface="+mj-ea"/>
              </a:rPr>
              <a:t>参与组网的对象</a:t>
            </a:r>
            <a:endParaRPr lang="en-US" altLang="zh-CN" sz="3200" dirty="0">
              <a:solidFill>
                <a:schemeClr val="tx1">
                  <a:lumMod val="65000"/>
                  <a:lumOff val="35000"/>
                </a:schemeClr>
              </a:solidFill>
              <a:latin typeface="+mj-ea"/>
              <a:ea typeface="+mj-ea"/>
            </a:endParaRPr>
          </a:p>
          <a:p>
            <a:pPr lvl="1" fontAlgn="auto">
              <a:lnSpc>
                <a:spcPct val="150000"/>
              </a:lnSpc>
              <a:spcAft>
                <a:spcPts val="0"/>
              </a:spcAft>
              <a:buClr>
                <a:schemeClr val="tx1">
                  <a:lumMod val="75000"/>
                  <a:lumOff val="25000"/>
                </a:schemeClr>
              </a:buClr>
              <a:buFont typeface="Arial" panose="020B0604020202020204" pitchFamily="34" charset="0"/>
              <a:buChar char="•"/>
            </a:pPr>
            <a:r>
              <a:rPr lang="zh-CN" altLang="en-US" sz="3200" dirty="0">
                <a:solidFill>
                  <a:schemeClr val="tx1">
                    <a:lumMod val="65000"/>
                    <a:lumOff val="35000"/>
                  </a:schemeClr>
                </a:solidFill>
                <a:latin typeface="+mj-ea"/>
              </a:rPr>
              <a:t>技术特点</a:t>
            </a:r>
            <a:endParaRPr lang="en-US" altLang="zh-CN" sz="3200" dirty="0">
              <a:solidFill>
                <a:schemeClr val="tx1">
                  <a:lumMod val="65000"/>
                  <a:lumOff val="35000"/>
                </a:schemeClr>
              </a:solidFill>
              <a:latin typeface="+mj-ea"/>
              <a:ea typeface="+mj-ea"/>
            </a:endParaRPr>
          </a:p>
        </p:txBody>
      </p:sp>
      <p:pic>
        <p:nvPicPr>
          <p:cNvPr id="9" name="图片 3"/>
          <p:cNvPicPr>
            <a:picLocks noChangeAspect="1"/>
          </p:cNvPicPr>
          <p:nvPr/>
        </p:nvPicPr>
        <p:blipFill>
          <a:blip r:embed="rId1"/>
          <a:srcRect/>
          <a:stretch>
            <a:fillRect/>
          </a:stretch>
        </p:blipFill>
        <p:spPr bwMode="auto">
          <a:xfrm>
            <a:off x="9937675" y="1904727"/>
            <a:ext cx="5406820" cy="405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37675" y="6089639"/>
            <a:ext cx="5406820" cy="3513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无线网络分类</a:t>
            </a:r>
            <a:endParaRPr lang="en-US" altLang="zh-CN" dirty="0"/>
          </a:p>
        </p:txBody>
      </p:sp>
      <p:sp>
        <p:nvSpPr>
          <p:cNvPr id="6" name="内容占位符 2"/>
          <p:cNvSpPr txBox="1"/>
          <p:nvPr/>
        </p:nvSpPr>
        <p:spPr>
          <a:xfrm>
            <a:off x="826131" y="1298305"/>
            <a:ext cx="6398264" cy="3201388"/>
          </a:xfr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lnSpc>
                <a:spcPct val="150000"/>
              </a:lnSpc>
              <a:spcAft>
                <a:spcPts val="0"/>
              </a:spcAft>
              <a:buClr>
                <a:schemeClr val="tx1">
                  <a:lumMod val="75000"/>
                  <a:lumOff val="25000"/>
                </a:schemeClr>
              </a:buClr>
              <a:buFont typeface="Arial" panose="020B0604020202020204" pitchFamily="34" charset="0"/>
              <a:buChar char="•"/>
            </a:pPr>
            <a:r>
              <a:rPr lang="zh-CN" altLang="en-US" sz="3600" b="1" dirty="0">
                <a:solidFill>
                  <a:schemeClr val="tx1">
                    <a:lumMod val="75000"/>
                    <a:lumOff val="25000"/>
                  </a:schemeClr>
                </a:solidFill>
                <a:latin typeface="+mj-ea"/>
                <a:ea typeface="+mj-ea"/>
              </a:rPr>
              <a:t>按覆盖范围划分</a:t>
            </a:r>
            <a:endParaRPr lang="en-US" altLang="zh-CN" sz="3600" b="1" dirty="0">
              <a:solidFill>
                <a:schemeClr val="tx1">
                  <a:lumMod val="75000"/>
                  <a:lumOff val="25000"/>
                </a:schemeClr>
              </a:solidFill>
              <a:latin typeface="+mj-ea"/>
              <a:ea typeface="+mj-ea"/>
            </a:endParaRPr>
          </a:p>
          <a:p>
            <a:pPr lvl="1" fontAlgn="auto">
              <a:lnSpc>
                <a:spcPct val="150000"/>
              </a:lnSpc>
              <a:spcAft>
                <a:spcPts val="0"/>
              </a:spcAft>
              <a:buClr>
                <a:schemeClr val="tx1">
                  <a:lumMod val="75000"/>
                  <a:lumOff val="25000"/>
                </a:schemeClr>
              </a:buClr>
              <a:buFont typeface="Arial" panose="020B0604020202020204" pitchFamily="34" charset="0"/>
              <a:buChar char="•"/>
            </a:pPr>
            <a:r>
              <a:rPr lang="zh-CN" altLang="en-US" sz="3200" dirty="0">
                <a:solidFill>
                  <a:schemeClr val="tx1">
                    <a:lumMod val="65000"/>
                    <a:lumOff val="35000"/>
                  </a:schemeClr>
                </a:solidFill>
                <a:latin typeface="+mj-ea"/>
                <a:ea typeface="+mj-ea"/>
              </a:rPr>
              <a:t>系统部件互联</a:t>
            </a:r>
            <a:r>
              <a:rPr lang="en-US" altLang="zh-CN" sz="3200" dirty="0">
                <a:solidFill>
                  <a:schemeClr val="tx1">
                    <a:lumMod val="65000"/>
                    <a:lumOff val="35000"/>
                  </a:schemeClr>
                </a:solidFill>
                <a:latin typeface="+mj-ea"/>
                <a:ea typeface="+mj-ea"/>
              </a:rPr>
              <a:t>/</a:t>
            </a:r>
            <a:r>
              <a:rPr lang="zh-CN" altLang="en-US" sz="3200" dirty="0">
                <a:solidFill>
                  <a:schemeClr val="tx1">
                    <a:lumMod val="65000"/>
                    <a:lumOff val="35000"/>
                  </a:schemeClr>
                </a:solidFill>
                <a:latin typeface="+mj-ea"/>
                <a:ea typeface="+mj-ea"/>
              </a:rPr>
              <a:t>无线个域网</a:t>
            </a:r>
            <a:endParaRPr lang="zh-CN" altLang="en-US" sz="3200" dirty="0">
              <a:solidFill>
                <a:schemeClr val="tx1">
                  <a:lumMod val="65000"/>
                  <a:lumOff val="35000"/>
                </a:schemeClr>
              </a:solidFill>
              <a:latin typeface="+mj-ea"/>
              <a:ea typeface="+mj-ea"/>
            </a:endParaRPr>
          </a:p>
          <a:p>
            <a:pPr lvl="1" fontAlgn="auto">
              <a:lnSpc>
                <a:spcPct val="150000"/>
              </a:lnSpc>
              <a:spcAft>
                <a:spcPts val="0"/>
              </a:spcAft>
              <a:buClr>
                <a:schemeClr val="tx1">
                  <a:lumMod val="75000"/>
                  <a:lumOff val="25000"/>
                </a:schemeClr>
              </a:buClr>
              <a:buFont typeface="Arial" panose="020B0604020202020204" pitchFamily="34" charset="0"/>
              <a:buChar char="•"/>
            </a:pPr>
            <a:r>
              <a:rPr lang="zh-CN" altLang="en-US" sz="3200" dirty="0">
                <a:solidFill>
                  <a:schemeClr val="tx1">
                    <a:lumMod val="65000"/>
                    <a:lumOff val="35000"/>
                  </a:schemeClr>
                </a:solidFill>
                <a:latin typeface="+mj-ea"/>
                <a:ea typeface="+mj-ea"/>
              </a:rPr>
              <a:t>无线局域网</a:t>
            </a:r>
            <a:endParaRPr lang="zh-CN" altLang="en-US" sz="3200" dirty="0">
              <a:solidFill>
                <a:schemeClr val="tx1">
                  <a:lumMod val="65000"/>
                  <a:lumOff val="35000"/>
                </a:schemeClr>
              </a:solidFill>
              <a:latin typeface="+mj-ea"/>
              <a:ea typeface="+mj-ea"/>
            </a:endParaRPr>
          </a:p>
          <a:p>
            <a:pPr lvl="1" fontAlgn="auto">
              <a:lnSpc>
                <a:spcPct val="150000"/>
              </a:lnSpc>
              <a:spcAft>
                <a:spcPts val="0"/>
              </a:spcAft>
              <a:buClr>
                <a:schemeClr val="tx1">
                  <a:lumMod val="75000"/>
                  <a:lumOff val="25000"/>
                </a:schemeClr>
              </a:buClr>
              <a:buFont typeface="Arial" panose="020B0604020202020204" pitchFamily="34" charset="0"/>
              <a:buChar char="•"/>
            </a:pPr>
            <a:r>
              <a:rPr lang="zh-CN" altLang="en-US" sz="3200" dirty="0">
                <a:solidFill>
                  <a:schemeClr val="tx1">
                    <a:lumMod val="65000"/>
                    <a:lumOff val="35000"/>
                  </a:schemeClr>
                </a:solidFill>
                <a:latin typeface="+mj-ea"/>
                <a:ea typeface="+mj-ea"/>
              </a:rPr>
              <a:t>无线城域网</a:t>
            </a:r>
            <a:r>
              <a:rPr lang="en-US" altLang="zh-CN" sz="3200" dirty="0">
                <a:solidFill>
                  <a:schemeClr val="tx1">
                    <a:lumMod val="65000"/>
                    <a:lumOff val="35000"/>
                  </a:schemeClr>
                </a:solidFill>
                <a:latin typeface="+mj-ea"/>
                <a:ea typeface="+mj-ea"/>
              </a:rPr>
              <a:t>/</a:t>
            </a:r>
            <a:r>
              <a:rPr lang="zh-CN" altLang="en-US" sz="3200" dirty="0">
                <a:solidFill>
                  <a:schemeClr val="tx1">
                    <a:lumMod val="65000"/>
                    <a:lumOff val="35000"/>
                  </a:schemeClr>
                </a:solidFill>
                <a:latin typeface="+mj-ea"/>
                <a:ea typeface="+mj-ea"/>
              </a:rPr>
              <a:t>广域网</a:t>
            </a:r>
            <a:endParaRPr lang="en-US" altLang="zh-CN" sz="3200" dirty="0">
              <a:solidFill>
                <a:schemeClr val="tx1">
                  <a:lumMod val="65000"/>
                  <a:lumOff val="35000"/>
                </a:schemeClr>
              </a:solidFill>
              <a:latin typeface="+mj-ea"/>
              <a:ea typeface="+mj-ea"/>
            </a:endParaRPr>
          </a:p>
        </p:txBody>
      </p:sp>
      <p:pic>
        <p:nvPicPr>
          <p:cNvPr id="11" name="图片 8"/>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4402445" y="4406705"/>
            <a:ext cx="3701749" cy="2467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8470" y="5544051"/>
            <a:ext cx="3523997" cy="2646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53510" y="5897462"/>
            <a:ext cx="5187963" cy="3144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92923" y="4790415"/>
            <a:ext cx="4947383" cy="1700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图片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737874" y="7058965"/>
            <a:ext cx="3701749" cy="2262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p:cNvSpPr txBox="1"/>
          <p:nvPr/>
        </p:nvSpPr>
        <p:spPr>
          <a:xfrm>
            <a:off x="7892339" y="2257166"/>
            <a:ext cx="8047612" cy="2243050"/>
          </a:xfrm>
          <a:prstGeom prst="rect">
            <a:avLst/>
          </a:prstGeom>
          <a:noFill/>
        </p:spPr>
        <p:txBody>
          <a:bodyPr wrap="square">
            <a:spAutoFit/>
          </a:bodyPr>
          <a:p>
            <a:pPr marL="285750" indent="-285750">
              <a:lnSpc>
                <a:spcPct val="150000"/>
              </a:lnSpc>
              <a:buFont typeface="Wingdings" panose="05000000000000000000" pitchFamily="2" charset="2"/>
              <a:buChar char="l"/>
            </a:pPr>
            <a:r>
              <a:rPr lang="en-US" altLang="zh-CN" sz="2400" dirty="0">
                <a:solidFill>
                  <a:srgbClr val="9B0100"/>
                </a:solidFill>
                <a:latin typeface="微软雅黑" panose="020B0503020204020204" pitchFamily="34" charset="-122"/>
                <a:ea typeface="微软雅黑" panose="020B0503020204020204" pitchFamily="34" charset="-122"/>
              </a:rPr>
              <a:t>Wireless Personal Area Network</a:t>
            </a:r>
            <a:r>
              <a:rPr lang="zh-CN" altLang="en-US" sz="2400" dirty="0">
                <a:solidFill>
                  <a:srgbClr val="9B0100"/>
                </a:solidFill>
                <a:latin typeface="微软雅黑" panose="020B0503020204020204" pitchFamily="34" charset="-122"/>
                <a:ea typeface="微软雅黑" panose="020B0503020204020204" pitchFamily="34" charset="-122"/>
              </a:rPr>
              <a:t>（个人无线网）</a:t>
            </a:r>
            <a:endParaRPr lang="zh-CN" altLang="en-US" sz="2400" dirty="0">
              <a:solidFill>
                <a:srgbClr val="9B01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en-US" altLang="zh-CN" sz="2400" dirty="0">
                <a:solidFill>
                  <a:srgbClr val="9B0100"/>
                </a:solidFill>
                <a:latin typeface="微软雅黑" panose="020B0503020204020204" pitchFamily="34" charset="-122"/>
                <a:ea typeface="微软雅黑" panose="020B0503020204020204" pitchFamily="34" charset="-122"/>
              </a:rPr>
              <a:t>Wireless Local Area Network </a:t>
            </a:r>
            <a:r>
              <a:rPr lang="zh-CN" altLang="en-US" sz="2400" dirty="0">
                <a:solidFill>
                  <a:srgbClr val="9B0100"/>
                </a:solidFill>
                <a:latin typeface="微软雅黑" panose="020B0503020204020204" pitchFamily="34" charset="-122"/>
                <a:ea typeface="微软雅黑" panose="020B0503020204020204" pitchFamily="34" charset="-122"/>
              </a:rPr>
              <a:t>（无线局域网）</a:t>
            </a:r>
            <a:endParaRPr lang="zh-CN" altLang="en-US" sz="2400" dirty="0">
              <a:solidFill>
                <a:srgbClr val="9B01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en-US" altLang="zh-CN" sz="2400" dirty="0">
                <a:solidFill>
                  <a:srgbClr val="9B0100"/>
                </a:solidFill>
                <a:latin typeface="微软雅黑" panose="020B0503020204020204" pitchFamily="34" charset="-122"/>
                <a:ea typeface="微软雅黑" panose="020B0503020204020204" pitchFamily="34" charset="-122"/>
              </a:rPr>
              <a:t>Wireless Metro Area Network </a:t>
            </a:r>
            <a:r>
              <a:rPr lang="zh-CN" altLang="en-US" sz="2400" dirty="0">
                <a:solidFill>
                  <a:srgbClr val="9B0100"/>
                </a:solidFill>
                <a:latin typeface="微软雅黑" panose="020B0503020204020204" pitchFamily="34" charset="-122"/>
                <a:ea typeface="微软雅黑" panose="020B0503020204020204" pitchFamily="34" charset="-122"/>
              </a:rPr>
              <a:t>（无线城域网）</a:t>
            </a:r>
            <a:endParaRPr lang="zh-CN" altLang="en-US" sz="2400" dirty="0">
              <a:solidFill>
                <a:srgbClr val="9B01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en-US" altLang="zh-CN" sz="2400" dirty="0">
                <a:solidFill>
                  <a:srgbClr val="9B0100"/>
                </a:solidFill>
                <a:latin typeface="微软雅黑" panose="020B0503020204020204" pitchFamily="34" charset="-122"/>
                <a:ea typeface="微软雅黑" panose="020B0503020204020204" pitchFamily="34" charset="-122"/>
              </a:rPr>
              <a:t>Wireless Wide Area Network </a:t>
            </a:r>
            <a:r>
              <a:rPr lang="zh-CN" altLang="en-US" sz="2400" dirty="0">
                <a:solidFill>
                  <a:srgbClr val="9B0100"/>
                </a:solidFill>
                <a:latin typeface="微软雅黑" panose="020B0503020204020204" pitchFamily="34" charset="-122"/>
                <a:ea typeface="微软雅黑" panose="020B0503020204020204" pitchFamily="34" charset="-122"/>
              </a:rPr>
              <a:t>（无线广域网）</a:t>
            </a:r>
            <a:endParaRPr lang="zh-CN" altLang="en-US" sz="2400" dirty="0">
              <a:solidFill>
                <a:srgbClr val="9B01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无线网络分类</a:t>
            </a:r>
            <a:endParaRPr lang="en-US" altLang="zh-CN" dirty="0"/>
          </a:p>
        </p:txBody>
      </p:sp>
      <p:sp>
        <p:nvSpPr>
          <p:cNvPr id="6" name="内容占位符 2"/>
          <p:cNvSpPr txBox="1"/>
          <p:nvPr/>
        </p:nvSpPr>
        <p:spPr>
          <a:xfrm>
            <a:off x="826135" y="1298575"/>
            <a:ext cx="7746365" cy="3201670"/>
          </a:xfr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lnSpc>
                <a:spcPct val="150000"/>
              </a:lnSpc>
              <a:spcAft>
                <a:spcPts val="0"/>
              </a:spcAft>
              <a:buClr>
                <a:schemeClr val="tx1">
                  <a:lumMod val="75000"/>
                  <a:lumOff val="25000"/>
                </a:schemeClr>
              </a:buClr>
              <a:buFont typeface="Arial" panose="020B0604020202020204" pitchFamily="34" charset="0"/>
              <a:buChar char="•"/>
            </a:pPr>
            <a:r>
              <a:rPr lang="zh-CN" altLang="en-US" sz="3600" b="1" dirty="0">
                <a:solidFill>
                  <a:schemeClr val="tx1">
                    <a:lumMod val="75000"/>
                    <a:lumOff val="25000"/>
                  </a:schemeClr>
                </a:solidFill>
                <a:latin typeface="+mj-ea"/>
                <a:ea typeface="+mj-ea"/>
              </a:rPr>
              <a:t>按覆盖范围划分</a:t>
            </a:r>
            <a:endParaRPr lang="en-US" altLang="zh-CN" sz="3600" b="1" dirty="0">
              <a:solidFill>
                <a:schemeClr val="tx1">
                  <a:lumMod val="75000"/>
                  <a:lumOff val="25000"/>
                </a:schemeClr>
              </a:solidFill>
              <a:latin typeface="+mj-ea"/>
              <a:ea typeface="+mj-ea"/>
            </a:endParaRPr>
          </a:p>
          <a:p>
            <a:pPr lvl="1" fontAlgn="auto">
              <a:lnSpc>
                <a:spcPct val="150000"/>
              </a:lnSpc>
              <a:spcAft>
                <a:spcPts val="0"/>
              </a:spcAft>
              <a:buClr>
                <a:schemeClr val="tx1">
                  <a:lumMod val="75000"/>
                  <a:lumOff val="25000"/>
                </a:schemeClr>
              </a:buClr>
              <a:buFont typeface="Arial" panose="020B0604020202020204" pitchFamily="34" charset="0"/>
              <a:buChar char="•"/>
            </a:pPr>
            <a:r>
              <a:rPr lang="zh-CN" altLang="en-US" sz="3200" dirty="0">
                <a:solidFill>
                  <a:srgbClr val="FF0000"/>
                </a:solidFill>
                <a:latin typeface="Arial" panose="020B0604020202020204" pitchFamily="34" charset="0"/>
                <a:ea typeface="微软雅黑" panose="020B0503020204020204" pitchFamily="34" charset="-122"/>
                <a:sym typeface="Arial" panose="020B0604020202020204" pitchFamily="34" charset="0"/>
              </a:rPr>
              <a:t>无线个域网 </a:t>
            </a:r>
            <a:r>
              <a:rPr lang="en-US" altLang="zh-CN" sz="3200" dirty="0">
                <a:solidFill>
                  <a:srgbClr val="FF0000"/>
                </a:solidFill>
                <a:latin typeface="Arial" panose="020B0604020202020204" pitchFamily="34" charset="0"/>
                <a:ea typeface="微软雅黑" panose="020B0503020204020204" pitchFamily="34" charset="-122"/>
                <a:sym typeface="Arial" panose="020B0604020202020204" pitchFamily="34" charset="0"/>
              </a:rPr>
              <a:t>WPAN</a:t>
            </a:r>
            <a:endParaRPr lang="zh-CN" altLang="en-US" sz="3200" dirty="0">
              <a:solidFill>
                <a:srgbClr val="FF0000"/>
              </a:solidFill>
              <a:latin typeface="Arial" panose="020B0604020202020204" pitchFamily="34" charset="0"/>
              <a:ea typeface="微软雅黑" panose="020B0503020204020204" pitchFamily="34" charset="-122"/>
              <a:sym typeface="Arial" panose="020B0604020202020204" pitchFamily="34" charset="0"/>
            </a:endParaRPr>
          </a:p>
          <a:p>
            <a:pPr lvl="1" algn="l" fontAlgn="auto">
              <a:lnSpc>
                <a:spcPct val="150000"/>
              </a:lnSpc>
              <a:spcAft>
                <a:spcPts val="0"/>
              </a:spcAft>
              <a:buClr>
                <a:schemeClr val="tx1">
                  <a:lumMod val="75000"/>
                  <a:lumOff val="25000"/>
                </a:schemeClr>
              </a:buClr>
              <a:buFont typeface="Wingdings" panose="05000000000000000000" charset="0"/>
              <a:buChar char="Ø"/>
            </a:pPr>
            <a:r>
              <a:rPr lang="zh-CN" altLang="en-US" sz="2800" dirty="0">
                <a:solidFill>
                  <a:schemeClr val="tx1"/>
                </a:solidFill>
                <a:latin typeface="微软雅黑" panose="020B0503020204020204" pitchFamily="34" charset="-122"/>
                <a:ea typeface="微软雅黑" panose="020B0503020204020204" pitchFamily="34" charset="-122"/>
                <a:sym typeface="+mn-ea"/>
              </a:rPr>
              <a:t>主要用于个人工作空间，覆盖范围较小</a:t>
            </a:r>
            <a:endParaRPr lang="zh-CN" altLang="en-US" sz="2800" dirty="0">
              <a:solidFill>
                <a:schemeClr val="tx1"/>
              </a:solidFill>
              <a:latin typeface="微软雅黑" panose="020B0503020204020204" pitchFamily="34" charset="-122"/>
              <a:ea typeface="微软雅黑" panose="020B0503020204020204" pitchFamily="34" charset="-122"/>
              <a:sym typeface="+mn-ea"/>
            </a:endParaRPr>
          </a:p>
          <a:p>
            <a:pPr lvl="1" algn="l" fontAlgn="auto">
              <a:lnSpc>
                <a:spcPct val="150000"/>
              </a:lnSpc>
              <a:spcAft>
                <a:spcPts val="0"/>
              </a:spcAft>
              <a:buClr>
                <a:schemeClr val="tx1">
                  <a:lumMod val="75000"/>
                  <a:lumOff val="25000"/>
                </a:schemeClr>
              </a:buClr>
              <a:buFont typeface="Wingdings" panose="05000000000000000000" charset="0"/>
              <a:buChar char="Ø"/>
            </a:pPr>
            <a:r>
              <a:rPr lang="zh-CN" altLang="en-US" sz="2800" dirty="0">
                <a:latin typeface="微软雅黑" panose="020B0503020204020204" pitchFamily="34" charset="-122"/>
                <a:ea typeface="微软雅黑" panose="020B0503020204020204" pitchFamily="34" charset="-122"/>
                <a:sym typeface="+mn-ea"/>
              </a:rPr>
              <a:t>实现同一地点终端设备之间的无线通讯</a:t>
            </a:r>
            <a:endParaRPr lang="zh-CN" altLang="en-US" sz="2800" dirty="0">
              <a:latin typeface="微软雅黑" panose="020B0503020204020204" pitchFamily="34" charset="-122"/>
              <a:ea typeface="微软雅黑" panose="020B0503020204020204" pitchFamily="34" charset="-122"/>
              <a:sym typeface="+mn-ea"/>
            </a:endParaRPr>
          </a:p>
          <a:p>
            <a:pPr lvl="1" algn="l" fontAlgn="auto">
              <a:lnSpc>
                <a:spcPct val="150000"/>
              </a:lnSpc>
              <a:spcAft>
                <a:spcPts val="0"/>
              </a:spcAft>
              <a:buClr>
                <a:schemeClr val="tx1">
                  <a:lumMod val="75000"/>
                  <a:lumOff val="25000"/>
                </a:schemeClr>
              </a:buClr>
              <a:buFont typeface="Wingdings" panose="05000000000000000000" charset="0"/>
              <a:buChar char="Ø"/>
            </a:pPr>
            <a:r>
              <a:rPr lang="zh-CN" altLang="en-US" sz="2800" dirty="0">
                <a:latin typeface="微软雅黑" panose="020B0503020204020204" pitchFamily="34" charset="-122"/>
                <a:ea typeface="微软雅黑" panose="020B0503020204020204" pitchFamily="34" charset="-122"/>
                <a:sym typeface="+mn-ea"/>
              </a:rPr>
              <a:t>可提供简单（远程控制）到复杂（语音）的应用</a:t>
            </a:r>
            <a:endParaRPr lang="zh-CN" altLang="en-US" sz="2800" dirty="0">
              <a:latin typeface="微软雅黑" panose="020B0503020204020204" pitchFamily="34" charset="-122"/>
              <a:ea typeface="微软雅黑" panose="020B0503020204020204" pitchFamily="34" charset="-122"/>
              <a:sym typeface="+mn-ea"/>
            </a:endParaRPr>
          </a:p>
          <a:p>
            <a:pPr lvl="1" algn="l" fontAlgn="auto">
              <a:lnSpc>
                <a:spcPct val="150000"/>
              </a:lnSpc>
              <a:spcAft>
                <a:spcPts val="0"/>
              </a:spcAft>
              <a:buClr>
                <a:schemeClr val="tx1">
                  <a:lumMod val="75000"/>
                  <a:lumOff val="25000"/>
                </a:schemeClr>
              </a:buClr>
              <a:buFont typeface="Wingdings" panose="05000000000000000000" charset="0"/>
              <a:buChar char="Ø"/>
            </a:pPr>
            <a:r>
              <a:rPr lang="zh-CN" altLang="en-US" sz="2800" dirty="0">
                <a:latin typeface="微软雅黑" panose="020B0503020204020204" pitchFamily="34" charset="-122"/>
                <a:ea typeface="微软雅黑" panose="020B0503020204020204" pitchFamily="34" charset="-122"/>
                <a:sym typeface="+mn-ea"/>
              </a:rPr>
              <a:t>典型应用：蓝牙技术，工作频段2.4GHz</a:t>
            </a:r>
            <a:endParaRPr lang="zh-CN" altLang="en-US" sz="2800" dirty="0">
              <a:latin typeface="微软雅黑" panose="020B0503020204020204" pitchFamily="34" charset="-122"/>
              <a:ea typeface="微软雅黑" panose="020B0503020204020204" pitchFamily="34" charset="-122"/>
              <a:sym typeface="+mn-ea"/>
            </a:endParaRPr>
          </a:p>
          <a:p>
            <a:pPr lvl="1" algn="l" fontAlgn="auto">
              <a:lnSpc>
                <a:spcPct val="150000"/>
              </a:lnSpc>
              <a:spcAft>
                <a:spcPts val="0"/>
              </a:spcAft>
              <a:buClr>
                <a:schemeClr val="tx1">
                  <a:lumMod val="75000"/>
                  <a:lumOff val="25000"/>
                </a:schemeClr>
              </a:buClr>
              <a:buFont typeface="Wingdings" panose="05000000000000000000" charset="0"/>
              <a:buChar char="Ø"/>
            </a:pPr>
            <a:r>
              <a:rPr lang="zh-CN" altLang="en-US" sz="2800" dirty="0">
                <a:latin typeface="微软雅黑" panose="020B0503020204020204" pitchFamily="34" charset="-122"/>
                <a:ea typeface="微软雅黑" panose="020B0503020204020204" pitchFamily="34" charset="-122"/>
                <a:sym typeface="+mn-ea"/>
              </a:rPr>
              <a:t>特点：易操作、功耗低、便携性好</a:t>
            </a:r>
            <a:endParaRPr lang="zh-CN" altLang="en-US" sz="2800" dirty="0">
              <a:solidFill>
                <a:schemeClr val="tx1"/>
              </a:solidFill>
              <a:latin typeface="微软雅黑" panose="020B0503020204020204" pitchFamily="34" charset="-122"/>
              <a:ea typeface="微软雅黑" panose="020B0503020204020204" pitchFamily="34" charset="-122"/>
            </a:endParaRPr>
          </a:p>
          <a:p>
            <a:pPr lvl="1" fontAlgn="auto">
              <a:lnSpc>
                <a:spcPct val="150000"/>
              </a:lnSpc>
              <a:spcAft>
                <a:spcPts val="0"/>
              </a:spcAft>
              <a:buClr>
                <a:schemeClr val="tx1">
                  <a:lumMod val="75000"/>
                  <a:lumOff val="25000"/>
                </a:schemeClr>
              </a:buClr>
              <a:buFont typeface="Arial" panose="020B0604020202020204" pitchFamily="34" charset="0"/>
              <a:buChar char="•"/>
            </a:pPr>
            <a:endParaRPr lang="en-US" altLang="zh-CN" sz="3200" dirty="0">
              <a:solidFill>
                <a:schemeClr val="tx1">
                  <a:lumMod val="65000"/>
                  <a:lumOff val="35000"/>
                </a:schemeClr>
              </a:solidFill>
              <a:latin typeface="+mj-ea"/>
              <a:ea typeface="+mj-ea"/>
            </a:endParaRPr>
          </a:p>
        </p:txBody>
      </p:sp>
      <p:pic>
        <p:nvPicPr>
          <p:cNvPr id="19" name="图片 18"/>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9925685" y="3334385"/>
            <a:ext cx="7366635" cy="411353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无线网络分类</a:t>
            </a:r>
            <a:endParaRPr lang="en-US" altLang="zh-CN" dirty="0"/>
          </a:p>
        </p:txBody>
      </p:sp>
      <p:sp>
        <p:nvSpPr>
          <p:cNvPr id="6" name="内容占位符 2"/>
          <p:cNvSpPr txBox="1"/>
          <p:nvPr/>
        </p:nvSpPr>
        <p:spPr>
          <a:xfrm>
            <a:off x="826135" y="1298575"/>
            <a:ext cx="7746365" cy="3201670"/>
          </a:xfr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lnSpc>
                <a:spcPct val="150000"/>
              </a:lnSpc>
              <a:spcAft>
                <a:spcPts val="0"/>
              </a:spcAft>
              <a:buClr>
                <a:schemeClr val="tx1">
                  <a:lumMod val="75000"/>
                  <a:lumOff val="25000"/>
                </a:schemeClr>
              </a:buClr>
              <a:buFont typeface="Arial" panose="020B0604020202020204" pitchFamily="34" charset="0"/>
              <a:buChar char="•"/>
            </a:pPr>
            <a:r>
              <a:rPr lang="zh-CN" altLang="en-US" sz="3600" b="1" dirty="0">
                <a:solidFill>
                  <a:schemeClr val="tx1">
                    <a:lumMod val="75000"/>
                    <a:lumOff val="25000"/>
                  </a:schemeClr>
                </a:solidFill>
                <a:latin typeface="+mj-ea"/>
                <a:ea typeface="+mj-ea"/>
              </a:rPr>
              <a:t>按覆盖范围划分</a:t>
            </a:r>
            <a:endParaRPr lang="en-US" altLang="zh-CN" sz="3600" b="1" dirty="0">
              <a:solidFill>
                <a:schemeClr val="tx1">
                  <a:lumMod val="75000"/>
                  <a:lumOff val="25000"/>
                </a:schemeClr>
              </a:solidFill>
              <a:latin typeface="+mj-ea"/>
              <a:ea typeface="+mj-ea"/>
            </a:endParaRPr>
          </a:p>
          <a:p>
            <a:pPr lvl="1" algn="l" fontAlgn="auto">
              <a:lnSpc>
                <a:spcPct val="150000"/>
              </a:lnSpc>
              <a:spcAft>
                <a:spcPts val="0"/>
              </a:spcAft>
              <a:buClr>
                <a:schemeClr val="tx1">
                  <a:lumMod val="75000"/>
                  <a:lumOff val="25000"/>
                </a:schemeClr>
              </a:buClr>
              <a:buFont typeface="Arial" panose="020B0604020202020204" pitchFamily="34" charset="0"/>
              <a:buChar char="•"/>
            </a:pPr>
            <a:r>
              <a:rPr lang="en-US" altLang="zh-CN" sz="3200" dirty="0">
                <a:solidFill>
                  <a:srgbClr val="FF0000"/>
                </a:solidFill>
                <a:latin typeface="Arial" panose="020B0604020202020204" pitchFamily="34" charset="0"/>
                <a:ea typeface="微软雅黑" panose="020B0503020204020204" pitchFamily="34" charset="-122"/>
                <a:sym typeface="Arial" panose="020B0604020202020204" pitchFamily="34" charset="0"/>
              </a:rPr>
              <a:t> </a:t>
            </a:r>
            <a:r>
              <a:rPr lang="zh-CN" altLang="en-US" sz="3200" dirty="0">
                <a:solidFill>
                  <a:srgbClr val="FF0000"/>
                </a:solidFill>
                <a:latin typeface="Arial" panose="020B0604020202020204" pitchFamily="34" charset="0"/>
                <a:ea typeface="微软雅黑" panose="020B0503020204020204" pitchFamily="34" charset="-122"/>
                <a:sym typeface="Arial" panose="020B0604020202020204" pitchFamily="34" charset="0"/>
              </a:rPr>
              <a:t>无线局域网 WLAN</a:t>
            </a:r>
            <a:endParaRPr lang="zh-CN" altLang="en-US" sz="3200" dirty="0">
              <a:solidFill>
                <a:srgbClr val="FF0000"/>
              </a:solidFill>
              <a:latin typeface="Arial" panose="020B0604020202020204" pitchFamily="34" charset="0"/>
              <a:ea typeface="微软雅黑" panose="020B0503020204020204" pitchFamily="34" charset="-122"/>
              <a:sym typeface="Arial" panose="020B0604020202020204" pitchFamily="34" charset="0"/>
            </a:endParaRPr>
          </a:p>
          <a:p>
            <a:pPr lvl="1" algn="l" fontAlgn="auto">
              <a:lnSpc>
                <a:spcPct val="150000"/>
              </a:lnSpc>
              <a:spcAft>
                <a:spcPts val="0"/>
              </a:spcAft>
              <a:buClr>
                <a:schemeClr val="tx1">
                  <a:lumMod val="75000"/>
                  <a:lumOff val="25000"/>
                </a:schemeClr>
              </a:buClr>
              <a:buFont typeface="Wingdings" panose="05000000000000000000" charset="0"/>
              <a:buChar char="Ø"/>
            </a:pPr>
            <a:r>
              <a:rPr lang="zh-CN" altLang="en-US" sz="2800" dirty="0">
                <a:latin typeface="微软雅黑" panose="020B0503020204020204" pitchFamily="34" charset="-122"/>
                <a:ea typeface="微软雅黑" panose="020B0503020204020204" pitchFamily="34" charset="-122"/>
                <a:sym typeface="+mn-ea"/>
              </a:rPr>
              <a:t>覆盖范围比WPAN大</a:t>
            </a:r>
            <a:endParaRPr lang="zh-CN" altLang="en-US" sz="2800" dirty="0">
              <a:solidFill>
                <a:schemeClr val="tx1"/>
              </a:solidFill>
              <a:latin typeface="微软雅黑" panose="020B0503020204020204" pitchFamily="34" charset="-122"/>
              <a:ea typeface="微软雅黑" panose="020B0503020204020204" pitchFamily="34" charset="-122"/>
              <a:sym typeface="+mn-ea"/>
            </a:endParaRPr>
          </a:p>
          <a:p>
            <a:pPr lvl="1" algn="l" fontAlgn="auto">
              <a:lnSpc>
                <a:spcPct val="150000"/>
              </a:lnSpc>
              <a:spcAft>
                <a:spcPts val="0"/>
              </a:spcAft>
              <a:buClr>
                <a:schemeClr val="tx1">
                  <a:lumMod val="75000"/>
                  <a:lumOff val="25000"/>
                </a:schemeClr>
              </a:buClr>
              <a:buFont typeface="Wingdings" panose="05000000000000000000" charset="0"/>
              <a:buChar char="Ø"/>
            </a:pPr>
            <a:r>
              <a:rPr lang="zh-CN" altLang="en-US" sz="2800" dirty="0">
                <a:latin typeface="微软雅黑" panose="020B0503020204020204" pitchFamily="34" charset="-122"/>
                <a:ea typeface="微软雅黑" panose="020B0503020204020204" pitchFamily="34" charset="-122"/>
                <a:sym typeface="+mn-ea"/>
              </a:rPr>
              <a:t>工作在2.4GHz和5GHz频段</a:t>
            </a:r>
            <a:endParaRPr lang="zh-CN" altLang="en-US" sz="2800" dirty="0">
              <a:latin typeface="微软雅黑" panose="020B0503020204020204" pitchFamily="34" charset="-122"/>
              <a:ea typeface="微软雅黑" panose="020B0503020204020204" pitchFamily="34" charset="-122"/>
              <a:sym typeface="+mn-ea"/>
            </a:endParaRPr>
          </a:p>
          <a:p>
            <a:pPr lvl="1" algn="l" fontAlgn="auto">
              <a:lnSpc>
                <a:spcPct val="150000"/>
              </a:lnSpc>
              <a:spcAft>
                <a:spcPts val="0"/>
              </a:spcAft>
              <a:buClr>
                <a:schemeClr val="tx1">
                  <a:lumMod val="75000"/>
                  <a:lumOff val="25000"/>
                </a:schemeClr>
              </a:buClr>
              <a:buFont typeface="Wingdings" panose="05000000000000000000" charset="0"/>
              <a:buChar char="Ø"/>
            </a:pPr>
            <a:r>
              <a:rPr lang="zh-CN" altLang="en-US" sz="2800" dirty="0">
                <a:latin typeface="微软雅黑" panose="020B0503020204020204" pitchFamily="34" charset="-122"/>
                <a:ea typeface="微软雅黑" panose="020B0503020204020204" pitchFamily="34" charset="-122"/>
                <a:sym typeface="+mn-ea"/>
              </a:rPr>
              <a:t>高传输速率、更多的可接入用户数</a:t>
            </a:r>
            <a:endParaRPr lang="zh-CN" altLang="en-US" sz="2800" dirty="0">
              <a:latin typeface="微软雅黑" panose="020B0503020204020204" pitchFamily="34" charset="-122"/>
              <a:ea typeface="微软雅黑" panose="020B0503020204020204" pitchFamily="34" charset="-122"/>
              <a:sym typeface="+mn-ea"/>
            </a:endParaRPr>
          </a:p>
          <a:p>
            <a:pPr lvl="1" algn="l" fontAlgn="auto">
              <a:lnSpc>
                <a:spcPct val="150000"/>
              </a:lnSpc>
              <a:spcAft>
                <a:spcPts val="0"/>
              </a:spcAft>
              <a:buClr>
                <a:schemeClr val="tx1">
                  <a:lumMod val="75000"/>
                  <a:lumOff val="25000"/>
                </a:schemeClr>
              </a:buClr>
              <a:buFont typeface="Wingdings" panose="05000000000000000000" charset="0"/>
              <a:buChar char="Ø"/>
            </a:pPr>
            <a:r>
              <a:rPr lang="zh-CN" altLang="en-US" sz="2800" dirty="0">
                <a:latin typeface="微软雅黑" panose="020B0503020204020204" pitchFamily="34" charset="-122"/>
                <a:ea typeface="微软雅黑" panose="020B0503020204020204" pitchFamily="34" charset="-122"/>
                <a:sym typeface="+mn-ea"/>
              </a:rPr>
              <a:t>灵活性和移动性</a:t>
            </a:r>
            <a:endParaRPr lang="zh-CN" altLang="en-US" sz="2800" dirty="0">
              <a:latin typeface="微软雅黑" panose="020B0503020204020204" pitchFamily="34" charset="-122"/>
              <a:ea typeface="微软雅黑" panose="020B0503020204020204" pitchFamily="34" charset="-122"/>
              <a:sym typeface="+mn-ea"/>
            </a:endParaRPr>
          </a:p>
          <a:p>
            <a:pPr lvl="1" algn="l" fontAlgn="auto">
              <a:lnSpc>
                <a:spcPct val="150000"/>
              </a:lnSpc>
              <a:spcAft>
                <a:spcPts val="0"/>
              </a:spcAft>
              <a:buClr>
                <a:schemeClr val="tx1">
                  <a:lumMod val="75000"/>
                  <a:lumOff val="25000"/>
                </a:schemeClr>
              </a:buClr>
              <a:buFont typeface="Wingdings" panose="05000000000000000000" charset="0"/>
              <a:buChar char="Ø"/>
            </a:pPr>
            <a:r>
              <a:rPr lang="zh-CN" altLang="en-US" sz="2800" dirty="0">
                <a:latin typeface="微软雅黑" panose="020B0503020204020204" pitchFamily="34" charset="-122"/>
                <a:ea typeface="微软雅黑" panose="020B0503020204020204" pitchFamily="34" charset="-122"/>
                <a:sym typeface="+mn-ea"/>
              </a:rPr>
              <a:t>可扩展性和经济性</a:t>
            </a:r>
            <a:endParaRPr lang="zh-CN" altLang="en-US" sz="2800" dirty="0">
              <a:solidFill>
                <a:schemeClr val="tx1"/>
              </a:solidFill>
              <a:latin typeface="微软雅黑" panose="020B0503020204020204" pitchFamily="34" charset="-122"/>
              <a:ea typeface="微软雅黑" panose="020B0503020204020204" pitchFamily="34" charset="-122"/>
            </a:endParaRPr>
          </a:p>
          <a:p>
            <a:pPr lvl="1" fontAlgn="auto">
              <a:lnSpc>
                <a:spcPct val="150000"/>
              </a:lnSpc>
              <a:spcAft>
                <a:spcPts val="0"/>
              </a:spcAft>
              <a:buClr>
                <a:schemeClr val="tx1">
                  <a:lumMod val="75000"/>
                  <a:lumOff val="25000"/>
                </a:schemeClr>
              </a:buClr>
              <a:buFont typeface="Arial" panose="020B0604020202020204" pitchFamily="34" charset="0"/>
              <a:buChar char="•"/>
            </a:pPr>
            <a:endParaRPr lang="en-US" altLang="zh-CN" sz="3200" dirty="0">
              <a:solidFill>
                <a:schemeClr val="tx1">
                  <a:lumMod val="65000"/>
                  <a:lumOff val="35000"/>
                </a:schemeClr>
              </a:solidFill>
              <a:latin typeface="+mj-ea"/>
              <a:ea typeface="+mj-ea"/>
            </a:endParaRPr>
          </a:p>
        </p:txBody>
      </p:sp>
      <p:pic>
        <p:nvPicPr>
          <p:cNvPr id="9" name="图片 8"/>
          <p:cNvPicPr>
            <a:picLocks noChangeAspect="1"/>
          </p:cNvPicPr>
          <p:nvPr/>
        </p:nvPicPr>
        <p:blipFill>
          <a:blip r:embed="rId1"/>
          <a:stretch>
            <a:fillRect/>
          </a:stretch>
        </p:blipFill>
        <p:spPr>
          <a:xfrm>
            <a:off x="10554629" y="2534485"/>
            <a:ext cx="4884393" cy="3547668"/>
          </a:xfrm>
          <a:prstGeom prst="rect">
            <a:avLst/>
          </a:prstGeom>
        </p:spPr>
      </p:pic>
      <p:pic>
        <p:nvPicPr>
          <p:cNvPr id="12" name="图片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554335" y="6643871"/>
            <a:ext cx="3523997" cy="2646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无线网络分类</a:t>
            </a:r>
            <a:endParaRPr lang="en-US" altLang="zh-CN" dirty="0"/>
          </a:p>
        </p:txBody>
      </p:sp>
      <p:sp>
        <p:nvSpPr>
          <p:cNvPr id="6" name="内容占位符 2"/>
          <p:cNvSpPr txBox="1"/>
          <p:nvPr/>
        </p:nvSpPr>
        <p:spPr>
          <a:xfrm>
            <a:off x="826135" y="1298575"/>
            <a:ext cx="7746365" cy="3201670"/>
          </a:xfr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lnSpc>
                <a:spcPct val="150000"/>
              </a:lnSpc>
              <a:spcAft>
                <a:spcPts val="0"/>
              </a:spcAft>
              <a:buClr>
                <a:schemeClr val="tx1">
                  <a:lumMod val="75000"/>
                  <a:lumOff val="25000"/>
                </a:schemeClr>
              </a:buClr>
              <a:buFont typeface="Arial" panose="020B0604020202020204" pitchFamily="34" charset="0"/>
              <a:buChar char="•"/>
            </a:pPr>
            <a:r>
              <a:rPr lang="zh-CN" altLang="en-US" sz="3600" b="1" dirty="0">
                <a:solidFill>
                  <a:schemeClr val="tx1">
                    <a:lumMod val="75000"/>
                    <a:lumOff val="25000"/>
                  </a:schemeClr>
                </a:solidFill>
                <a:latin typeface="+mj-ea"/>
                <a:ea typeface="+mj-ea"/>
              </a:rPr>
              <a:t>按覆盖范围划分</a:t>
            </a:r>
            <a:endParaRPr lang="en-US" altLang="zh-CN" sz="3600" b="1" dirty="0">
              <a:solidFill>
                <a:schemeClr val="tx1">
                  <a:lumMod val="75000"/>
                  <a:lumOff val="25000"/>
                </a:schemeClr>
              </a:solidFill>
              <a:latin typeface="+mj-ea"/>
              <a:ea typeface="+mj-ea"/>
            </a:endParaRPr>
          </a:p>
          <a:p>
            <a:pPr lvl="1" fontAlgn="auto">
              <a:lnSpc>
                <a:spcPct val="150000"/>
              </a:lnSpc>
              <a:spcAft>
                <a:spcPts val="0"/>
              </a:spcAft>
              <a:buClr>
                <a:schemeClr val="tx1">
                  <a:lumMod val="75000"/>
                  <a:lumOff val="25000"/>
                </a:schemeClr>
              </a:buClr>
              <a:buFont typeface="Arial" panose="020B0604020202020204" pitchFamily="34" charset="0"/>
              <a:buChar char="•"/>
            </a:pPr>
            <a:r>
              <a:rPr lang="zh-CN" altLang="en-US" sz="3200" dirty="0">
                <a:solidFill>
                  <a:srgbClr val="FF0000"/>
                </a:solidFill>
                <a:latin typeface="Arial" panose="020B0604020202020204" pitchFamily="34" charset="0"/>
                <a:ea typeface="微软雅黑" panose="020B0503020204020204" pitchFamily="34" charset="-122"/>
                <a:sym typeface="Arial" panose="020B0604020202020204" pitchFamily="34" charset="0"/>
              </a:rPr>
              <a:t>无线城域网 </a:t>
            </a:r>
            <a:r>
              <a:rPr lang="en-US" altLang="zh-CN" sz="3200" dirty="0">
                <a:solidFill>
                  <a:srgbClr val="FF0000"/>
                </a:solidFill>
                <a:latin typeface="Arial" panose="020B0604020202020204" pitchFamily="34" charset="0"/>
                <a:ea typeface="微软雅黑" panose="020B0503020204020204" pitchFamily="34" charset="-122"/>
                <a:sym typeface="Arial" panose="020B0604020202020204" pitchFamily="34" charset="0"/>
              </a:rPr>
              <a:t>WMAN</a:t>
            </a:r>
            <a:endParaRPr lang="zh-CN" altLang="en-US" sz="3200" dirty="0">
              <a:solidFill>
                <a:srgbClr val="FF0000"/>
              </a:solidFill>
              <a:latin typeface="Arial" panose="020B0604020202020204" pitchFamily="34" charset="0"/>
              <a:ea typeface="微软雅黑" panose="020B0503020204020204" pitchFamily="34" charset="-122"/>
              <a:sym typeface="Arial" panose="020B0604020202020204" pitchFamily="34" charset="0"/>
            </a:endParaRPr>
          </a:p>
          <a:p>
            <a:pPr lvl="1" algn="l" fontAlgn="auto">
              <a:lnSpc>
                <a:spcPct val="150000"/>
              </a:lnSpc>
              <a:spcAft>
                <a:spcPts val="0"/>
              </a:spcAft>
              <a:buClr>
                <a:schemeClr val="tx1">
                  <a:lumMod val="75000"/>
                  <a:lumOff val="25000"/>
                </a:schemeClr>
              </a:buClr>
              <a:buFont typeface="Wingdings" panose="05000000000000000000" charset="0"/>
              <a:buChar char="Ø"/>
            </a:pPr>
            <a:r>
              <a:rPr lang="zh-CN" altLang="en-US" sz="2800" dirty="0">
                <a:latin typeface="微软雅黑" panose="020B0503020204020204" pitchFamily="34" charset="-122"/>
                <a:ea typeface="微软雅黑" panose="020B0503020204020204" pitchFamily="34" charset="-122"/>
                <a:sym typeface="+mn-ea"/>
              </a:rPr>
              <a:t>在WLAN的基础上搭建</a:t>
            </a:r>
            <a:r>
              <a:rPr lang="zh-CN" altLang="en-US" sz="2800" dirty="0">
                <a:solidFill>
                  <a:schemeClr val="tx1"/>
                </a:solidFill>
                <a:latin typeface="微软雅黑" panose="020B0503020204020204" pitchFamily="34" charset="-122"/>
                <a:ea typeface="微软雅黑" panose="020B0503020204020204" pitchFamily="34" charset="-122"/>
                <a:sym typeface="+mn-ea"/>
              </a:rPr>
              <a:t>，覆盖范围更大</a:t>
            </a:r>
            <a:endParaRPr lang="zh-CN" altLang="en-US" sz="2800" dirty="0">
              <a:solidFill>
                <a:schemeClr val="tx1"/>
              </a:solidFill>
              <a:latin typeface="微软雅黑" panose="020B0503020204020204" pitchFamily="34" charset="-122"/>
              <a:ea typeface="微软雅黑" panose="020B0503020204020204" pitchFamily="34" charset="-122"/>
              <a:sym typeface="+mn-ea"/>
            </a:endParaRPr>
          </a:p>
          <a:p>
            <a:pPr lvl="1" algn="l" fontAlgn="auto">
              <a:lnSpc>
                <a:spcPct val="150000"/>
              </a:lnSpc>
              <a:spcAft>
                <a:spcPts val="0"/>
              </a:spcAft>
              <a:buClr>
                <a:schemeClr val="tx1">
                  <a:lumMod val="75000"/>
                  <a:lumOff val="25000"/>
                </a:schemeClr>
              </a:buClr>
              <a:buFont typeface="Wingdings" panose="05000000000000000000" charset="0"/>
              <a:buChar char="Ø"/>
            </a:pPr>
            <a:r>
              <a:rPr lang="zh-CN" altLang="en-US" sz="2800" dirty="0">
                <a:latin typeface="微软雅黑" panose="020B0503020204020204" pitchFamily="34" charset="-122"/>
                <a:ea typeface="微软雅黑" panose="020B0503020204020204" pitchFamily="34" charset="-122"/>
                <a:sym typeface="+mn-ea"/>
              </a:rPr>
              <a:t>主要解决城域网的宽带接入问题</a:t>
            </a:r>
            <a:endParaRPr lang="zh-CN" altLang="en-US" sz="2800" dirty="0">
              <a:latin typeface="微软雅黑" panose="020B0503020204020204" pitchFamily="34" charset="-122"/>
              <a:ea typeface="微软雅黑" panose="020B0503020204020204" pitchFamily="34" charset="-122"/>
              <a:sym typeface="+mn-ea"/>
            </a:endParaRPr>
          </a:p>
          <a:p>
            <a:pPr lvl="1" algn="l" fontAlgn="auto">
              <a:lnSpc>
                <a:spcPct val="150000"/>
              </a:lnSpc>
              <a:spcAft>
                <a:spcPts val="0"/>
              </a:spcAft>
              <a:buClr>
                <a:schemeClr val="tx1">
                  <a:lumMod val="75000"/>
                  <a:lumOff val="25000"/>
                </a:schemeClr>
              </a:buClr>
              <a:buFont typeface="Wingdings" panose="05000000000000000000" charset="0"/>
              <a:buChar char="Ø"/>
            </a:pPr>
            <a:r>
              <a:rPr lang="zh-CN" altLang="en-US" sz="2800" dirty="0">
                <a:latin typeface="微软雅黑" panose="020B0503020204020204" pitchFamily="34" charset="-122"/>
                <a:ea typeface="微软雅黑" panose="020B0503020204020204" pitchFamily="34" charset="-122"/>
                <a:sym typeface="+mn-ea"/>
              </a:rPr>
              <a:t>典型技术：</a:t>
            </a:r>
            <a:r>
              <a:rPr lang="zh-CN" altLang="en-US" sz="2800" dirty="0">
                <a:latin typeface="微软雅黑" panose="020B0503020204020204" pitchFamily="34" charset="-122"/>
                <a:ea typeface="微软雅黑" panose="020B0503020204020204" pitchFamily="34" charset="-122"/>
                <a:sym typeface="+mn-ea"/>
              </a:rPr>
              <a:t>WiMAX</a:t>
            </a:r>
            <a:endParaRPr lang="zh-CN" altLang="en-US" sz="2800" dirty="0">
              <a:latin typeface="微软雅黑" panose="020B0503020204020204" pitchFamily="34" charset="-122"/>
              <a:ea typeface="微软雅黑" panose="020B0503020204020204" pitchFamily="34" charset="-122"/>
            </a:endParaRPr>
          </a:p>
        </p:txBody>
      </p:sp>
      <p:pic>
        <p:nvPicPr>
          <p:cNvPr id="13" name="图片 1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9974455" y="3262847"/>
            <a:ext cx="5187963" cy="3144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无线网络分类</a:t>
            </a:r>
            <a:endParaRPr lang="en-US" altLang="zh-CN" dirty="0"/>
          </a:p>
        </p:txBody>
      </p:sp>
      <p:sp>
        <p:nvSpPr>
          <p:cNvPr id="6" name="内容占位符 2"/>
          <p:cNvSpPr txBox="1"/>
          <p:nvPr/>
        </p:nvSpPr>
        <p:spPr>
          <a:xfrm>
            <a:off x="826135" y="1298575"/>
            <a:ext cx="7746365" cy="3201670"/>
          </a:xfr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lnSpc>
                <a:spcPct val="150000"/>
              </a:lnSpc>
              <a:spcAft>
                <a:spcPts val="0"/>
              </a:spcAft>
              <a:buClr>
                <a:schemeClr val="tx1">
                  <a:lumMod val="75000"/>
                  <a:lumOff val="25000"/>
                </a:schemeClr>
              </a:buClr>
              <a:buFont typeface="Arial" panose="020B0604020202020204" pitchFamily="34" charset="0"/>
              <a:buChar char="•"/>
            </a:pPr>
            <a:r>
              <a:rPr lang="zh-CN" altLang="en-US" sz="3600" b="1" dirty="0">
                <a:solidFill>
                  <a:schemeClr val="tx1">
                    <a:lumMod val="75000"/>
                    <a:lumOff val="25000"/>
                  </a:schemeClr>
                </a:solidFill>
                <a:latin typeface="+mj-ea"/>
                <a:ea typeface="+mj-ea"/>
              </a:rPr>
              <a:t>按覆盖范围划分</a:t>
            </a:r>
            <a:endParaRPr lang="en-US" altLang="zh-CN" sz="3600" b="1" dirty="0">
              <a:solidFill>
                <a:schemeClr val="tx1">
                  <a:lumMod val="75000"/>
                  <a:lumOff val="25000"/>
                </a:schemeClr>
              </a:solidFill>
              <a:latin typeface="+mj-ea"/>
              <a:ea typeface="+mj-ea"/>
            </a:endParaRPr>
          </a:p>
          <a:p>
            <a:pPr lvl="1" fontAlgn="auto">
              <a:lnSpc>
                <a:spcPct val="150000"/>
              </a:lnSpc>
              <a:spcAft>
                <a:spcPts val="0"/>
              </a:spcAft>
              <a:buClr>
                <a:schemeClr val="tx1">
                  <a:lumMod val="75000"/>
                  <a:lumOff val="25000"/>
                </a:schemeClr>
              </a:buClr>
              <a:buFont typeface="Arial" panose="020B0604020202020204" pitchFamily="34" charset="0"/>
              <a:buChar char="•"/>
            </a:pPr>
            <a:r>
              <a:rPr lang="zh-CN" altLang="en-US" sz="3200" dirty="0">
                <a:solidFill>
                  <a:srgbClr val="FF0000"/>
                </a:solidFill>
                <a:latin typeface="Arial" panose="020B0604020202020204" pitchFamily="34" charset="0"/>
                <a:ea typeface="微软雅黑" panose="020B0503020204020204" pitchFamily="34" charset="-122"/>
                <a:sym typeface="Arial" panose="020B0604020202020204" pitchFamily="34" charset="0"/>
              </a:rPr>
              <a:t>无线广域网 </a:t>
            </a:r>
            <a:r>
              <a:rPr lang="en-US" altLang="zh-CN" sz="3200" dirty="0">
                <a:solidFill>
                  <a:srgbClr val="FF0000"/>
                </a:solidFill>
                <a:latin typeface="Arial" panose="020B0604020202020204" pitchFamily="34" charset="0"/>
                <a:ea typeface="微软雅黑" panose="020B0503020204020204" pitchFamily="34" charset="-122"/>
                <a:sym typeface="Arial" panose="020B0604020202020204" pitchFamily="34" charset="0"/>
              </a:rPr>
              <a:t>WWAN</a:t>
            </a:r>
            <a:endParaRPr lang="zh-CN" altLang="en-US" sz="3200" dirty="0">
              <a:solidFill>
                <a:srgbClr val="FF0000"/>
              </a:solidFill>
              <a:latin typeface="Arial" panose="020B0604020202020204" pitchFamily="34" charset="0"/>
              <a:ea typeface="微软雅黑" panose="020B0503020204020204" pitchFamily="34" charset="-122"/>
              <a:sym typeface="Arial" panose="020B0604020202020204" pitchFamily="34" charset="0"/>
            </a:endParaRPr>
          </a:p>
          <a:p>
            <a:pPr lvl="1" algn="l" fontAlgn="auto">
              <a:lnSpc>
                <a:spcPct val="150000"/>
              </a:lnSpc>
              <a:spcAft>
                <a:spcPts val="0"/>
              </a:spcAft>
              <a:buClr>
                <a:schemeClr val="tx1">
                  <a:lumMod val="75000"/>
                  <a:lumOff val="25000"/>
                </a:schemeClr>
              </a:buClr>
              <a:buFont typeface="Wingdings" panose="05000000000000000000" charset="0"/>
              <a:buChar char="Ø"/>
            </a:pPr>
            <a:r>
              <a:rPr lang="zh-CN" altLang="en-US" sz="2800" dirty="0">
                <a:latin typeface="微软雅黑" panose="020B0503020204020204" pitchFamily="34" charset="-122"/>
                <a:ea typeface="微软雅黑" panose="020B0503020204020204" pitchFamily="34" charset="-122"/>
                <a:sym typeface="+mn-ea"/>
              </a:rPr>
              <a:t>也称为移动宽带网，提供更大范围内的无线接入，强调快速移动性</a:t>
            </a:r>
            <a:endParaRPr lang="zh-CN" altLang="en-US" sz="2800" dirty="0">
              <a:solidFill>
                <a:schemeClr val="tx1"/>
              </a:solidFill>
              <a:latin typeface="微软雅黑" panose="020B0503020204020204" pitchFamily="34" charset="-122"/>
              <a:ea typeface="微软雅黑" panose="020B0503020204020204" pitchFamily="34" charset="-122"/>
              <a:sym typeface="+mn-ea"/>
            </a:endParaRPr>
          </a:p>
          <a:p>
            <a:pPr lvl="1" algn="l" fontAlgn="auto">
              <a:lnSpc>
                <a:spcPct val="150000"/>
              </a:lnSpc>
              <a:spcAft>
                <a:spcPts val="0"/>
              </a:spcAft>
              <a:buClr>
                <a:schemeClr val="tx1">
                  <a:lumMod val="75000"/>
                  <a:lumOff val="25000"/>
                </a:schemeClr>
              </a:buClr>
              <a:buFont typeface="Wingdings" panose="05000000000000000000" charset="0"/>
              <a:buChar char="Ø"/>
            </a:pPr>
            <a:r>
              <a:rPr lang="zh-CN" altLang="en-US" sz="2800" dirty="0">
                <a:latin typeface="微软雅黑" panose="020B0503020204020204" pitchFamily="34" charset="-122"/>
                <a:ea typeface="微软雅黑" panose="020B0503020204020204" pitchFamily="34" charset="-122"/>
                <a:sym typeface="+mn-ea"/>
              </a:rPr>
              <a:t>是一种提供远程接入功能的高速数字蜂窝网络</a:t>
            </a:r>
            <a:endParaRPr lang="zh-CN" altLang="en-US" sz="2800" dirty="0">
              <a:latin typeface="微软雅黑" panose="020B0503020204020204" pitchFamily="34" charset="-122"/>
              <a:ea typeface="微软雅黑" panose="020B0503020204020204" pitchFamily="34" charset="-122"/>
              <a:sym typeface="+mn-ea"/>
            </a:endParaRPr>
          </a:p>
          <a:p>
            <a:pPr lvl="1" algn="l" fontAlgn="auto">
              <a:lnSpc>
                <a:spcPct val="150000"/>
              </a:lnSpc>
              <a:spcAft>
                <a:spcPts val="0"/>
              </a:spcAft>
              <a:buClr>
                <a:schemeClr val="tx1">
                  <a:lumMod val="75000"/>
                  <a:lumOff val="25000"/>
                </a:schemeClr>
              </a:buClr>
              <a:buFont typeface="Wingdings" panose="05000000000000000000" charset="0"/>
              <a:buChar char="Ø"/>
            </a:pPr>
            <a:r>
              <a:rPr lang="zh-CN" altLang="en-US" sz="2800" dirty="0">
                <a:latin typeface="微软雅黑" panose="020B0503020204020204" pitchFamily="34" charset="-122"/>
                <a:ea typeface="微软雅黑" panose="020B0503020204020204" pitchFamily="34" charset="-122"/>
                <a:sym typeface="+mn-ea"/>
              </a:rPr>
              <a:t>主要用于移动运营商的无线覆盖</a:t>
            </a:r>
            <a:endParaRPr lang="zh-CN" altLang="en-US" sz="2800" dirty="0">
              <a:latin typeface="微软雅黑" panose="020B0503020204020204" pitchFamily="34" charset="-122"/>
              <a:ea typeface="微软雅黑" panose="020B0503020204020204" pitchFamily="34" charset="-122"/>
              <a:sym typeface="+mn-ea"/>
            </a:endParaRPr>
          </a:p>
          <a:p>
            <a:pPr lvl="1" algn="l" fontAlgn="auto">
              <a:lnSpc>
                <a:spcPct val="150000"/>
              </a:lnSpc>
              <a:spcAft>
                <a:spcPts val="0"/>
              </a:spcAft>
              <a:buClr>
                <a:schemeClr val="tx1">
                  <a:lumMod val="75000"/>
                  <a:lumOff val="25000"/>
                </a:schemeClr>
              </a:buClr>
              <a:buFont typeface="Wingdings" panose="05000000000000000000" charset="0"/>
              <a:buChar char="Ø"/>
            </a:pPr>
            <a:r>
              <a:rPr lang="zh-CN" altLang="en-US" sz="2800" dirty="0">
                <a:latin typeface="微软雅黑" panose="020B0503020204020204" pitchFamily="34" charset="-122"/>
                <a:ea typeface="微软雅黑" panose="020B0503020204020204" pitchFamily="34" charset="-122"/>
                <a:sym typeface="+mn-ea"/>
              </a:rPr>
              <a:t>主要使用4G、5G及卫星通信等技术</a:t>
            </a:r>
            <a:endParaRPr lang="zh-CN" altLang="en-US" sz="2800" dirty="0">
              <a:latin typeface="微软雅黑" panose="020B0503020204020204" pitchFamily="34" charset="-122"/>
              <a:ea typeface="微软雅黑" panose="020B0503020204020204" pitchFamily="34" charset="-122"/>
            </a:endParaRPr>
          </a:p>
        </p:txBody>
      </p:sp>
      <p:pic>
        <p:nvPicPr>
          <p:cNvPr id="9" name="Picture 5" descr="wwa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0012680" y="2843530"/>
            <a:ext cx="6906260" cy="4172585"/>
          </a:xfrm>
          <a:prstGeom prst="rect">
            <a:avLst/>
          </a:prstGeom>
          <a:noFill/>
          <a:ln>
            <a:noFill/>
          </a:ln>
        </p:spPr>
      </p:pic>
      <p:sp>
        <p:nvSpPr>
          <p:cNvPr id="2" name="内容占位符 2"/>
          <p:cNvSpPr txBox="1"/>
          <p:nvPr/>
        </p:nvSpPr>
        <p:spPr>
          <a:xfrm>
            <a:off x="2217420" y="7555865"/>
            <a:ext cx="12040870" cy="2097405"/>
          </a:xfr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marL="0" indent="0" fontAlgn="auto">
              <a:lnSpc>
                <a:spcPct val="150000"/>
              </a:lnSpc>
              <a:spcAft>
                <a:spcPts val="0"/>
              </a:spcAft>
              <a:buClr>
                <a:schemeClr val="tx1">
                  <a:lumMod val="75000"/>
                  <a:lumOff val="25000"/>
                </a:schemeClr>
              </a:buClr>
              <a:buFont typeface="Arial" panose="020B0604020202020204" pitchFamily="34" charset="0"/>
              <a:buNone/>
            </a:pPr>
            <a:r>
              <a:rPr lang="zh-CN" altLang="en-US" sz="2800" dirty="0">
                <a:latin typeface="微软雅黑" panose="020B0503020204020204" pitchFamily="34" charset="-122"/>
                <a:ea typeface="微软雅黑" panose="020B0503020204020204" pitchFamily="34" charset="-122"/>
              </a:rPr>
              <a:t>备注：随着无线技术的不断进步和发展，不同类型的无线网络相互融合，无线网络的界线越来越模糊。因此，不能简单地以覆盖范围严格划分无线网络</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p:txBody>
          <a:bodyPr/>
          <a:lstStyle/>
          <a:p>
            <a:r>
              <a:rPr lang="zh-CN" altLang="en-US" dirty="0"/>
              <a:t>课程基本情况</a:t>
            </a:r>
            <a:endParaRPr lang="en-US" altLang="zh-CN" dirty="0"/>
          </a:p>
        </p:txBody>
      </p:sp>
      <p:sp>
        <p:nvSpPr>
          <p:cNvPr id="2" name="矩形 1"/>
          <p:cNvSpPr/>
          <p:nvPr/>
        </p:nvSpPr>
        <p:spPr>
          <a:xfrm>
            <a:off x="936546" y="1167998"/>
            <a:ext cx="16417824" cy="8856345"/>
          </a:xfrm>
          <a:prstGeom prst="rect">
            <a:avLst/>
          </a:prstGeom>
        </p:spPr>
        <p:txBody>
          <a:bodyPr wrap="square">
            <a:spAutoFit/>
          </a:bodyPr>
          <a:lstStyle/>
          <a:p>
            <a:pPr marL="457200" indent="-457200">
              <a:lnSpc>
                <a:spcPct val="200000"/>
              </a:lnSpc>
              <a:buFont typeface="Arial" panose="020B0604020202020204" pitchFamily="34" charset="0"/>
              <a:buChar char="•"/>
            </a:pPr>
            <a:r>
              <a:rPr lang="zh-CN" altLang="en-US" sz="3200" b="1" dirty="0">
                <a:solidFill>
                  <a:schemeClr val="tx1">
                    <a:lumMod val="75000"/>
                    <a:lumOff val="25000"/>
                  </a:schemeClr>
                </a:solidFill>
                <a:latin typeface="+mj-ea"/>
                <a:ea typeface="+mj-ea"/>
              </a:rPr>
              <a:t>课程名：无线网络技术</a:t>
            </a:r>
            <a:endParaRPr lang="en-US" altLang="zh-CN" sz="3200" b="1" dirty="0">
              <a:solidFill>
                <a:schemeClr val="tx1">
                  <a:lumMod val="75000"/>
                  <a:lumOff val="25000"/>
                </a:schemeClr>
              </a:solidFill>
              <a:latin typeface="+mj-ea"/>
              <a:ea typeface="+mj-ea"/>
            </a:endParaRPr>
          </a:p>
          <a:p>
            <a:pPr marL="457200" indent="-457200">
              <a:lnSpc>
                <a:spcPct val="200000"/>
              </a:lnSpc>
              <a:buFont typeface="Arial" panose="020B0604020202020204" pitchFamily="34" charset="0"/>
              <a:buChar char="•"/>
            </a:pPr>
            <a:r>
              <a:rPr lang="zh-CN" altLang="en-US" sz="3200" b="1" dirty="0">
                <a:solidFill>
                  <a:schemeClr val="tx1">
                    <a:lumMod val="75000"/>
                    <a:lumOff val="25000"/>
                  </a:schemeClr>
                </a:solidFill>
                <a:latin typeface="+mj-ea"/>
                <a:ea typeface="+mj-ea"/>
              </a:rPr>
              <a:t>课程性质：必修</a:t>
            </a:r>
            <a:endParaRPr lang="en-US" altLang="zh-CN" sz="3200" b="1" dirty="0">
              <a:solidFill>
                <a:schemeClr val="tx1">
                  <a:lumMod val="75000"/>
                  <a:lumOff val="25000"/>
                </a:schemeClr>
              </a:solidFill>
              <a:latin typeface="+mj-ea"/>
              <a:ea typeface="+mj-ea"/>
            </a:endParaRPr>
          </a:p>
          <a:p>
            <a:pPr marL="457200" indent="-457200">
              <a:lnSpc>
                <a:spcPct val="200000"/>
              </a:lnSpc>
              <a:buFont typeface="Arial" panose="020B0604020202020204" pitchFamily="34" charset="0"/>
              <a:buChar char="•"/>
            </a:pPr>
            <a:r>
              <a:rPr lang="zh-CN" altLang="en-US" sz="3200" b="1" dirty="0">
                <a:solidFill>
                  <a:schemeClr val="tx1">
                    <a:lumMod val="75000"/>
                    <a:lumOff val="25000"/>
                  </a:schemeClr>
                </a:solidFill>
                <a:latin typeface="+mj-ea"/>
                <a:ea typeface="+mj-ea"/>
              </a:rPr>
              <a:t>学分：</a:t>
            </a:r>
            <a:r>
              <a:rPr lang="en-US" altLang="zh-CN" sz="3200" b="1" dirty="0">
                <a:solidFill>
                  <a:schemeClr val="tx1">
                    <a:lumMod val="75000"/>
                    <a:lumOff val="25000"/>
                  </a:schemeClr>
                </a:solidFill>
                <a:latin typeface="+mj-ea"/>
                <a:ea typeface="+mj-ea"/>
              </a:rPr>
              <a:t>2</a:t>
            </a:r>
            <a:r>
              <a:rPr lang="zh-CN" altLang="en-US" sz="3200" b="1" dirty="0">
                <a:solidFill>
                  <a:schemeClr val="tx1">
                    <a:lumMod val="75000"/>
                    <a:lumOff val="25000"/>
                  </a:schemeClr>
                </a:solidFill>
                <a:latin typeface="+mj-ea"/>
                <a:ea typeface="+mj-ea"/>
              </a:rPr>
              <a:t>个学分</a:t>
            </a:r>
            <a:endParaRPr lang="en-US" altLang="zh-CN" sz="3200" b="1" dirty="0">
              <a:solidFill>
                <a:schemeClr val="tx1">
                  <a:lumMod val="75000"/>
                  <a:lumOff val="25000"/>
                </a:schemeClr>
              </a:solidFill>
              <a:latin typeface="+mj-ea"/>
              <a:ea typeface="+mj-ea"/>
            </a:endParaRPr>
          </a:p>
          <a:p>
            <a:pPr marL="457200" indent="-457200">
              <a:lnSpc>
                <a:spcPct val="200000"/>
              </a:lnSpc>
              <a:buFont typeface="Arial" panose="020B0604020202020204" pitchFamily="34" charset="0"/>
              <a:buChar char="•"/>
            </a:pPr>
            <a:r>
              <a:rPr lang="zh-CN" altLang="en-US" sz="3200" b="1" dirty="0">
                <a:solidFill>
                  <a:schemeClr val="tx1">
                    <a:lumMod val="75000"/>
                    <a:lumOff val="25000"/>
                  </a:schemeClr>
                </a:solidFill>
                <a:latin typeface="+mj-ea"/>
                <a:ea typeface="+mj-ea"/>
              </a:rPr>
              <a:t>学时：</a:t>
            </a:r>
            <a:r>
              <a:rPr lang="en-US" altLang="zh-CN" sz="3200" b="1" dirty="0">
                <a:solidFill>
                  <a:schemeClr val="tx1">
                    <a:lumMod val="75000"/>
                    <a:lumOff val="25000"/>
                  </a:schemeClr>
                </a:solidFill>
                <a:latin typeface="+mj-ea"/>
                <a:ea typeface="+mj-ea"/>
              </a:rPr>
              <a:t>24</a:t>
            </a:r>
            <a:r>
              <a:rPr lang="zh-CN" altLang="en-US" sz="3200" b="1" dirty="0">
                <a:solidFill>
                  <a:schemeClr val="tx1">
                    <a:lumMod val="75000"/>
                    <a:lumOff val="25000"/>
                  </a:schemeClr>
                </a:solidFill>
                <a:latin typeface="+mj-ea"/>
                <a:ea typeface="+mj-ea"/>
              </a:rPr>
              <a:t>学时讲授</a:t>
            </a:r>
            <a:r>
              <a:rPr lang="en-US" altLang="zh-CN" sz="3200" b="1" dirty="0">
                <a:solidFill>
                  <a:schemeClr val="tx1">
                    <a:lumMod val="75000"/>
                    <a:lumOff val="25000"/>
                  </a:schemeClr>
                </a:solidFill>
                <a:latin typeface="+mj-ea"/>
                <a:ea typeface="+mj-ea"/>
              </a:rPr>
              <a:t>+8</a:t>
            </a:r>
            <a:r>
              <a:rPr lang="zh-CN" altLang="en-US" sz="3200" b="1" dirty="0">
                <a:solidFill>
                  <a:schemeClr val="tx1">
                    <a:lumMod val="75000"/>
                    <a:lumOff val="25000"/>
                  </a:schemeClr>
                </a:solidFill>
                <a:latin typeface="+mj-ea"/>
                <a:ea typeface="+mj-ea"/>
              </a:rPr>
              <a:t>学时实验</a:t>
            </a:r>
            <a:endParaRPr lang="en-US" altLang="zh-CN" sz="3200" b="1" dirty="0">
              <a:solidFill>
                <a:schemeClr val="tx1">
                  <a:lumMod val="75000"/>
                  <a:lumOff val="25000"/>
                </a:schemeClr>
              </a:solidFill>
              <a:latin typeface="+mj-ea"/>
              <a:ea typeface="+mj-ea"/>
            </a:endParaRPr>
          </a:p>
          <a:p>
            <a:pPr marL="457200" indent="-457200">
              <a:lnSpc>
                <a:spcPct val="200000"/>
              </a:lnSpc>
              <a:buFont typeface="Arial" panose="020B0604020202020204" pitchFamily="34" charset="0"/>
              <a:buChar char="•"/>
            </a:pPr>
            <a:r>
              <a:rPr lang="zh-CN" altLang="en-US" sz="3200" b="1" dirty="0">
                <a:solidFill>
                  <a:schemeClr val="tx1">
                    <a:lumMod val="75000"/>
                    <a:lumOff val="25000"/>
                  </a:schemeClr>
                </a:solidFill>
                <a:latin typeface="+mj-ea"/>
                <a:ea typeface="+mj-ea"/>
              </a:rPr>
              <a:t>考核方式：闭卷考试</a:t>
            </a:r>
            <a:endParaRPr lang="en-US" altLang="zh-CN" sz="3200" b="1" dirty="0">
              <a:solidFill>
                <a:schemeClr val="tx1">
                  <a:lumMod val="75000"/>
                  <a:lumOff val="25000"/>
                </a:schemeClr>
              </a:solidFill>
              <a:latin typeface="+mj-ea"/>
              <a:ea typeface="+mj-ea"/>
            </a:endParaRPr>
          </a:p>
          <a:p>
            <a:pPr marL="457200" indent="-457200">
              <a:lnSpc>
                <a:spcPct val="200000"/>
              </a:lnSpc>
              <a:buFont typeface="Arial" panose="020B0604020202020204" pitchFamily="34" charset="0"/>
              <a:buChar char="•"/>
            </a:pPr>
            <a:r>
              <a:rPr lang="zh-CN" altLang="en-US" sz="3200" b="1" dirty="0">
                <a:solidFill>
                  <a:schemeClr val="tx1">
                    <a:lumMod val="75000"/>
                    <a:lumOff val="25000"/>
                  </a:schemeClr>
                </a:solidFill>
                <a:latin typeface="+mj-ea"/>
                <a:ea typeface="+mj-ea"/>
              </a:rPr>
              <a:t>课程教材：自编教材</a:t>
            </a:r>
            <a:endParaRPr lang="en-US" altLang="zh-CN" sz="3200" b="1" dirty="0">
              <a:solidFill>
                <a:schemeClr val="tx1">
                  <a:lumMod val="75000"/>
                  <a:lumOff val="25000"/>
                </a:schemeClr>
              </a:solidFill>
              <a:latin typeface="+mj-ea"/>
              <a:ea typeface="+mj-ea"/>
            </a:endParaRPr>
          </a:p>
          <a:p>
            <a:pPr marL="457200" indent="-457200">
              <a:lnSpc>
                <a:spcPct val="200000"/>
              </a:lnSpc>
              <a:buFont typeface="Arial" panose="020B0604020202020204" pitchFamily="34" charset="0"/>
              <a:buChar char="•"/>
            </a:pPr>
            <a:r>
              <a:rPr lang="zh-CN" altLang="en-US" sz="3200" b="1" dirty="0">
                <a:latin typeface="+mj-ea"/>
                <a:ea typeface="+mj-ea"/>
              </a:rPr>
              <a:t>课程资料获取：学校教学平台、课程中心</a:t>
            </a:r>
            <a:endParaRPr lang="en-US" altLang="zh-CN" sz="3200" b="1" dirty="0">
              <a:latin typeface="+mj-ea"/>
              <a:ea typeface="+mj-ea"/>
              <a:hlinkClick r:id="rId1"/>
            </a:endParaRPr>
          </a:p>
          <a:p>
            <a:pPr marL="457200" indent="-457200">
              <a:lnSpc>
                <a:spcPct val="200000"/>
              </a:lnSpc>
              <a:buFont typeface="Arial" panose="020B0604020202020204" pitchFamily="34" charset="0"/>
              <a:buChar char="•"/>
            </a:pPr>
            <a:r>
              <a:rPr lang="zh-CN" altLang="en-US" sz="3200" b="1" dirty="0">
                <a:solidFill>
                  <a:schemeClr val="tx1">
                    <a:lumMod val="75000"/>
                    <a:lumOff val="25000"/>
                  </a:schemeClr>
                </a:solidFill>
                <a:latin typeface="+mj-ea"/>
                <a:ea typeface="+mj-ea"/>
                <a:sym typeface="+mn-ea"/>
              </a:rPr>
              <a:t>参考书目：</a:t>
            </a:r>
            <a:r>
              <a:rPr lang="zh-CN" altLang="en-US" sz="3200" dirty="0">
                <a:solidFill>
                  <a:schemeClr val="accent1"/>
                </a:solidFill>
                <a:effectLst>
                  <a:outerShdw blurRad="38100" dist="25400" dir="5400000" algn="ctr" rotWithShape="0">
                    <a:srgbClr val="6E747A">
                      <a:alpha val="43000"/>
                    </a:srgbClr>
                  </a:outerShdw>
                </a:effectLst>
                <a:sym typeface="+mn-ea"/>
              </a:rPr>
              <a:t>《无线移动互联网</a:t>
            </a:r>
            <a:r>
              <a:rPr lang="en-US" altLang="zh-CN" sz="3200" dirty="0">
                <a:solidFill>
                  <a:schemeClr val="accent1"/>
                </a:solidFill>
                <a:effectLst>
                  <a:outerShdw blurRad="38100" dist="25400" dir="5400000" algn="ctr" rotWithShape="0">
                    <a:srgbClr val="6E747A">
                      <a:alpha val="43000"/>
                    </a:srgbClr>
                  </a:outerShdw>
                </a:effectLst>
                <a:sym typeface="+mn-ea"/>
              </a:rPr>
              <a:t>:</a:t>
            </a:r>
            <a:r>
              <a:rPr lang="zh-CN" altLang="en-US" sz="3200" dirty="0">
                <a:solidFill>
                  <a:schemeClr val="accent1"/>
                </a:solidFill>
                <a:effectLst>
                  <a:outerShdw blurRad="38100" dist="25400" dir="5400000" algn="ctr" rotWithShape="0">
                    <a:srgbClr val="6E747A">
                      <a:alpha val="43000"/>
                    </a:srgbClr>
                  </a:outerShdw>
                </a:effectLst>
                <a:sym typeface="+mn-ea"/>
              </a:rPr>
              <a:t>原理、技术与应用</a:t>
            </a:r>
            <a:r>
              <a:rPr lang="en-US" altLang="zh-CN" sz="3200" dirty="0">
                <a:solidFill>
                  <a:schemeClr val="accent1"/>
                </a:solidFill>
                <a:effectLst>
                  <a:outerShdw blurRad="38100" dist="25400" dir="5400000" algn="ctr" rotWithShape="0">
                    <a:srgbClr val="6E747A">
                      <a:alpha val="43000"/>
                    </a:srgbClr>
                  </a:outerShdw>
                </a:effectLst>
                <a:sym typeface="+mn-ea"/>
              </a:rPr>
              <a:t>》</a:t>
            </a:r>
            <a:r>
              <a:rPr lang="zh-CN" altLang="en-US" sz="3200" dirty="0">
                <a:solidFill>
                  <a:schemeClr val="accent1"/>
                </a:solidFill>
                <a:effectLst>
                  <a:outerShdw blurRad="38100" dist="25400" dir="5400000" algn="ctr" rotWithShape="0">
                    <a:srgbClr val="6E747A">
                      <a:alpha val="43000"/>
                    </a:srgbClr>
                  </a:outerShdw>
                </a:effectLst>
                <a:sym typeface="+mn-ea"/>
              </a:rPr>
              <a:t>崔勇  清华出版社</a:t>
            </a:r>
            <a:endParaRPr lang="zh-CN" altLang="en-US" sz="3200" dirty="0">
              <a:solidFill>
                <a:schemeClr val="accent1"/>
              </a:solidFill>
              <a:effectLst>
                <a:outerShdw blurRad="38100" dist="25400" dir="5400000" algn="ctr" rotWithShape="0">
                  <a:srgbClr val="6E747A">
                    <a:alpha val="43000"/>
                  </a:srgbClr>
                </a:outerShdw>
              </a:effectLst>
            </a:endParaRPr>
          </a:p>
          <a:p>
            <a:pPr>
              <a:lnSpc>
                <a:spcPct val="90000"/>
              </a:lnSpc>
              <a:buNone/>
            </a:pPr>
            <a:r>
              <a:rPr lang="zh-CN" altLang="en-US" sz="3200" dirty="0">
                <a:solidFill>
                  <a:schemeClr val="accent1"/>
                </a:solidFill>
                <a:effectLst>
                  <a:outerShdw blurRad="38100" dist="25400" dir="5400000" algn="ctr" rotWithShape="0">
                    <a:srgbClr val="6E747A">
                      <a:alpha val="43000"/>
                    </a:srgbClr>
                  </a:outerShdw>
                </a:effectLst>
                <a:sym typeface="+mn-ea"/>
              </a:rPr>
              <a:t>                      </a:t>
            </a:r>
            <a:r>
              <a:rPr lang="en-US" altLang="zh-CN" sz="3200" dirty="0">
                <a:solidFill>
                  <a:schemeClr val="accent1"/>
                </a:solidFill>
                <a:effectLst>
                  <a:outerShdw blurRad="38100" dist="25400" dir="5400000" algn="ctr" rotWithShape="0">
                    <a:srgbClr val="6E747A">
                      <a:alpha val="43000"/>
                    </a:srgbClr>
                  </a:outerShdw>
                </a:effectLst>
                <a:sym typeface="+mn-ea"/>
              </a:rPr>
              <a:t>《</a:t>
            </a:r>
            <a:r>
              <a:rPr lang="zh-CN" altLang="en-US" sz="3200" dirty="0">
                <a:solidFill>
                  <a:schemeClr val="accent1"/>
                </a:solidFill>
                <a:effectLst>
                  <a:outerShdw blurRad="38100" dist="25400" dir="5400000" algn="ctr" rotWithShape="0">
                    <a:srgbClr val="6E747A">
                      <a:alpha val="43000"/>
                    </a:srgbClr>
                  </a:outerShdw>
                </a:effectLst>
                <a:sym typeface="+mn-ea"/>
              </a:rPr>
              <a:t>宽带无线移动通信网络</a:t>
            </a:r>
            <a:r>
              <a:rPr lang="en-US" altLang="zh-CN" sz="3200" dirty="0">
                <a:solidFill>
                  <a:schemeClr val="accent1"/>
                </a:solidFill>
                <a:effectLst>
                  <a:outerShdw blurRad="38100" dist="25400" dir="5400000" algn="ctr" rotWithShape="0">
                    <a:srgbClr val="6E747A">
                      <a:alpha val="43000"/>
                    </a:srgbClr>
                  </a:outerShdw>
                </a:effectLst>
                <a:sym typeface="+mn-ea"/>
              </a:rPr>
              <a:t>》 </a:t>
            </a:r>
            <a:r>
              <a:rPr lang="zh-CN" altLang="en-US" sz="3200" dirty="0">
                <a:solidFill>
                  <a:schemeClr val="accent1"/>
                </a:solidFill>
                <a:effectLst>
                  <a:outerShdw blurRad="38100" dist="25400" dir="5400000" algn="ctr" rotWithShape="0">
                    <a:srgbClr val="6E747A">
                      <a:alpha val="43000"/>
                    </a:srgbClr>
                  </a:outerShdw>
                </a:effectLst>
                <a:sym typeface="+mn-ea"/>
              </a:rPr>
              <a:t>刘宴兵  科学出版社 </a:t>
            </a:r>
            <a:endParaRPr lang="zh-CN" altLang="en-US" sz="3200" dirty="0">
              <a:solidFill>
                <a:schemeClr val="accent1"/>
              </a:solidFill>
              <a:effectLst>
                <a:outerShdw blurRad="38100" dist="25400" dir="5400000" algn="ctr" rotWithShape="0">
                  <a:srgbClr val="6E747A">
                    <a:alpha val="43000"/>
                  </a:srgbClr>
                </a:outerShdw>
              </a:effectLst>
            </a:endParaRPr>
          </a:p>
          <a:p>
            <a:pPr>
              <a:lnSpc>
                <a:spcPct val="90000"/>
              </a:lnSpc>
              <a:buNone/>
            </a:pPr>
            <a:r>
              <a:rPr lang="zh-CN" altLang="en-US" sz="3200" dirty="0">
                <a:solidFill>
                  <a:schemeClr val="accent1"/>
                </a:solidFill>
                <a:effectLst>
                  <a:outerShdw blurRad="38100" dist="25400" dir="5400000" algn="ctr" rotWithShape="0">
                    <a:srgbClr val="6E747A">
                      <a:alpha val="43000"/>
                    </a:srgbClr>
                  </a:outerShdw>
                </a:effectLst>
                <a:sym typeface="+mn-ea"/>
              </a:rPr>
              <a:t>                      </a:t>
            </a:r>
            <a:r>
              <a:rPr lang="en-US" altLang="zh-CN" sz="3200" dirty="0">
                <a:solidFill>
                  <a:schemeClr val="accent1"/>
                </a:solidFill>
                <a:effectLst>
                  <a:outerShdw blurRad="38100" dist="25400" dir="5400000" algn="ctr" rotWithShape="0">
                    <a:srgbClr val="6E747A">
                      <a:alpha val="43000"/>
                    </a:srgbClr>
                  </a:outerShdw>
                </a:effectLst>
                <a:sym typeface="+mn-ea"/>
              </a:rPr>
              <a:t>《</a:t>
            </a:r>
            <a:r>
              <a:rPr lang="zh-CN" altLang="en-US" sz="3200" dirty="0">
                <a:solidFill>
                  <a:schemeClr val="accent1"/>
                </a:solidFill>
                <a:effectLst>
                  <a:outerShdw blurRad="38100" dist="25400" dir="5400000" algn="ctr" rotWithShape="0">
                    <a:srgbClr val="6E747A">
                      <a:alpha val="43000"/>
                    </a:srgbClr>
                  </a:outerShdw>
                </a:effectLst>
                <a:sym typeface="+mn-ea"/>
              </a:rPr>
              <a:t>无线网络技术导论</a:t>
            </a:r>
            <a:r>
              <a:rPr lang="en-US" altLang="zh-CN" sz="3200" dirty="0">
                <a:solidFill>
                  <a:schemeClr val="accent1"/>
                </a:solidFill>
                <a:effectLst>
                  <a:outerShdw blurRad="38100" dist="25400" dir="5400000" algn="ctr" rotWithShape="0">
                    <a:srgbClr val="6E747A">
                      <a:alpha val="43000"/>
                    </a:srgbClr>
                  </a:outerShdw>
                </a:effectLst>
                <a:sym typeface="+mn-ea"/>
              </a:rPr>
              <a:t>》 </a:t>
            </a:r>
            <a:r>
              <a:rPr lang="zh-CN" altLang="en-US" sz="3200" dirty="0">
                <a:solidFill>
                  <a:schemeClr val="accent1"/>
                </a:solidFill>
                <a:effectLst>
                  <a:outerShdw blurRad="38100" dist="25400" dir="5400000" algn="ctr" rotWithShape="0">
                    <a:srgbClr val="6E747A">
                      <a:alpha val="43000"/>
                    </a:srgbClr>
                  </a:outerShdw>
                </a:effectLst>
                <a:sym typeface="+mn-ea"/>
              </a:rPr>
              <a:t>汪涛 清华出版社</a:t>
            </a:r>
            <a:endParaRPr lang="zh-CN" altLang="en-US" sz="3200" b="1" dirty="0">
              <a:solidFill>
                <a:schemeClr val="accent1"/>
              </a:solidFill>
              <a:effectLst>
                <a:outerShdw blurRad="38100" dist="25400" dir="5400000" algn="ctr" rotWithShape="0">
                  <a:srgbClr val="6E747A">
                    <a:alpha val="43000"/>
                  </a:srgbClr>
                </a:outerShdw>
              </a:effectLst>
              <a:latin typeface="+mj-ea"/>
              <a:ea typeface="+mj-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无线网络结构</a:t>
            </a:r>
            <a:endParaRPr lang="en-US" altLang="zh-CN" dirty="0"/>
          </a:p>
        </p:txBody>
      </p:sp>
      <p:sp>
        <p:nvSpPr>
          <p:cNvPr id="6" name="内容占位符 2"/>
          <p:cNvSpPr txBox="1"/>
          <p:nvPr/>
        </p:nvSpPr>
        <p:spPr>
          <a:xfrm>
            <a:off x="648643" y="1472679"/>
            <a:ext cx="16345816" cy="3201388"/>
          </a:xfr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lnSpc>
                <a:spcPct val="150000"/>
              </a:lnSpc>
              <a:spcAft>
                <a:spcPts val="0"/>
              </a:spcAft>
              <a:buClr>
                <a:schemeClr val="tx1">
                  <a:lumMod val="75000"/>
                  <a:lumOff val="25000"/>
                </a:schemeClr>
              </a:buClr>
              <a:buFont typeface="Arial" panose="020B0604020202020204" pitchFamily="34" charset="0"/>
              <a:buChar char="•"/>
            </a:pPr>
            <a:r>
              <a:rPr lang="zh-CN" altLang="en-US" sz="3600" b="1" dirty="0">
                <a:solidFill>
                  <a:schemeClr val="tx1">
                    <a:lumMod val="75000"/>
                    <a:lumOff val="25000"/>
                  </a:schemeClr>
                </a:solidFill>
                <a:latin typeface="+mj-ea"/>
                <a:ea typeface="+mj-ea"/>
              </a:rPr>
              <a:t>不同的无线</a:t>
            </a:r>
            <a:r>
              <a:rPr lang="zh-CN" altLang="zh-CN" sz="3600" b="1" dirty="0">
                <a:solidFill>
                  <a:schemeClr val="tx1">
                    <a:lumMod val="75000"/>
                    <a:lumOff val="25000"/>
                  </a:schemeClr>
                </a:solidFill>
                <a:latin typeface="+mj-ea"/>
                <a:ea typeface="+mj-ea"/>
              </a:rPr>
              <a:t>网络</a:t>
            </a:r>
            <a:r>
              <a:rPr lang="zh-CN" altLang="en-US" sz="3600" b="1" dirty="0">
                <a:solidFill>
                  <a:schemeClr val="tx1">
                    <a:lumMod val="75000"/>
                    <a:lumOff val="25000"/>
                  </a:schemeClr>
                </a:solidFill>
                <a:latin typeface="+mj-ea"/>
                <a:ea typeface="+mj-ea"/>
              </a:rPr>
              <a:t>之间，其</a:t>
            </a:r>
            <a:r>
              <a:rPr lang="zh-CN" altLang="zh-CN" sz="3600" b="1" dirty="0">
                <a:solidFill>
                  <a:schemeClr val="tx1">
                    <a:lumMod val="75000"/>
                    <a:lumOff val="25000"/>
                  </a:schemeClr>
                </a:solidFill>
                <a:latin typeface="+mj-ea"/>
                <a:ea typeface="+mj-ea"/>
              </a:rPr>
              <a:t>结构往往是相似的，一般采用蜂窝结构来完成一定区域的网络覆盖</a:t>
            </a:r>
            <a:endParaRPr lang="en-US" altLang="zh-CN" sz="3600" b="1" dirty="0">
              <a:solidFill>
                <a:schemeClr val="tx1">
                  <a:lumMod val="75000"/>
                  <a:lumOff val="25000"/>
                </a:schemeClr>
              </a:solidFill>
              <a:latin typeface="+mj-ea"/>
              <a:ea typeface="+mj-ea"/>
            </a:endParaRPr>
          </a:p>
          <a:p>
            <a:pPr lvl="1" fontAlgn="auto">
              <a:lnSpc>
                <a:spcPct val="150000"/>
              </a:lnSpc>
              <a:spcAft>
                <a:spcPts val="0"/>
              </a:spcAft>
              <a:buClr>
                <a:schemeClr val="tx1">
                  <a:lumMod val="75000"/>
                  <a:lumOff val="25000"/>
                </a:schemeClr>
              </a:buClr>
              <a:buFont typeface="Arial" panose="020B0604020202020204" pitchFamily="34" charset="0"/>
              <a:buChar char="•"/>
            </a:pPr>
            <a:r>
              <a:rPr lang="zh-CN" altLang="zh-CN" sz="3200" dirty="0">
                <a:solidFill>
                  <a:schemeClr val="tx1">
                    <a:lumMod val="65000"/>
                    <a:lumOff val="35000"/>
                  </a:schemeClr>
                </a:solidFill>
                <a:latin typeface="+mj-ea"/>
                <a:ea typeface="+mj-ea"/>
              </a:rPr>
              <a:t>大蜂窝（</a:t>
            </a:r>
            <a:r>
              <a:rPr lang="en-US" altLang="zh-CN" sz="3200" dirty="0" err="1">
                <a:solidFill>
                  <a:schemeClr val="tx1">
                    <a:lumMod val="65000"/>
                    <a:lumOff val="35000"/>
                  </a:schemeClr>
                </a:solidFill>
                <a:latin typeface="+mj-ea"/>
                <a:ea typeface="+mj-ea"/>
              </a:rPr>
              <a:t>Megacell</a:t>
            </a:r>
            <a:r>
              <a:rPr lang="zh-CN" altLang="zh-CN" sz="3200" dirty="0">
                <a:solidFill>
                  <a:schemeClr val="tx1">
                    <a:lumMod val="65000"/>
                    <a:lumOff val="35000"/>
                  </a:schemeClr>
                </a:solidFill>
                <a:latin typeface="+mj-ea"/>
                <a:ea typeface="+mj-ea"/>
              </a:rPr>
              <a:t>）：以卫星作为基站，单个基站覆盖距离可达上千千米</a:t>
            </a:r>
            <a:endParaRPr lang="zh-CN" altLang="zh-CN" sz="3200" dirty="0">
              <a:solidFill>
                <a:schemeClr val="tx1">
                  <a:lumMod val="65000"/>
                  <a:lumOff val="35000"/>
                </a:schemeClr>
              </a:solidFill>
              <a:latin typeface="+mj-ea"/>
              <a:ea typeface="+mj-ea"/>
            </a:endParaRPr>
          </a:p>
          <a:p>
            <a:pPr lvl="1" fontAlgn="auto">
              <a:lnSpc>
                <a:spcPct val="150000"/>
              </a:lnSpc>
              <a:spcAft>
                <a:spcPts val="0"/>
              </a:spcAft>
              <a:buClr>
                <a:schemeClr val="tx1">
                  <a:lumMod val="75000"/>
                  <a:lumOff val="25000"/>
                </a:schemeClr>
              </a:buClr>
              <a:buFont typeface="Arial" panose="020B0604020202020204" pitchFamily="34" charset="0"/>
              <a:buChar char="•"/>
            </a:pPr>
            <a:r>
              <a:rPr lang="zh-CN" altLang="zh-CN" sz="3200" dirty="0">
                <a:solidFill>
                  <a:schemeClr val="tx1">
                    <a:lumMod val="65000"/>
                    <a:lumOff val="35000"/>
                  </a:schemeClr>
                </a:solidFill>
                <a:latin typeface="+mj-ea"/>
                <a:ea typeface="+mj-ea"/>
              </a:rPr>
              <a:t>宏蜂窝（</a:t>
            </a:r>
            <a:r>
              <a:rPr lang="en-US" altLang="zh-CN" sz="3200" dirty="0" err="1">
                <a:solidFill>
                  <a:schemeClr val="tx1">
                    <a:lumMod val="65000"/>
                    <a:lumOff val="35000"/>
                  </a:schemeClr>
                </a:solidFill>
                <a:latin typeface="+mj-ea"/>
                <a:ea typeface="+mj-ea"/>
              </a:rPr>
              <a:t>Macrocell</a:t>
            </a:r>
            <a:r>
              <a:rPr lang="zh-CN" altLang="zh-CN" sz="3200" dirty="0">
                <a:solidFill>
                  <a:schemeClr val="tx1">
                    <a:lumMod val="65000"/>
                    <a:lumOff val="35000"/>
                  </a:schemeClr>
                </a:solidFill>
                <a:latin typeface="+mj-ea"/>
                <a:ea typeface="+mj-ea"/>
              </a:rPr>
              <a:t>）：基站放置在高大建筑上，单个基站覆盖距离</a:t>
            </a:r>
            <a:r>
              <a:rPr lang="en-US" altLang="zh-CN" sz="3200" dirty="0">
                <a:solidFill>
                  <a:schemeClr val="tx1">
                    <a:lumMod val="65000"/>
                    <a:lumOff val="35000"/>
                  </a:schemeClr>
                </a:solidFill>
                <a:latin typeface="+mj-ea"/>
                <a:ea typeface="+mj-ea"/>
              </a:rPr>
              <a:t>1~10</a:t>
            </a:r>
            <a:r>
              <a:rPr lang="zh-CN" altLang="zh-CN" sz="3200" dirty="0">
                <a:solidFill>
                  <a:schemeClr val="tx1">
                    <a:lumMod val="65000"/>
                    <a:lumOff val="35000"/>
                  </a:schemeClr>
                </a:solidFill>
                <a:latin typeface="+mj-ea"/>
                <a:ea typeface="+mj-ea"/>
              </a:rPr>
              <a:t>千米</a:t>
            </a:r>
            <a:endParaRPr lang="zh-CN" altLang="zh-CN" sz="3200" dirty="0">
              <a:solidFill>
                <a:schemeClr val="tx1">
                  <a:lumMod val="65000"/>
                  <a:lumOff val="35000"/>
                </a:schemeClr>
              </a:solidFill>
              <a:latin typeface="+mj-ea"/>
              <a:ea typeface="+mj-ea"/>
            </a:endParaRPr>
          </a:p>
          <a:p>
            <a:pPr lvl="1" fontAlgn="auto">
              <a:lnSpc>
                <a:spcPct val="150000"/>
              </a:lnSpc>
              <a:spcAft>
                <a:spcPts val="0"/>
              </a:spcAft>
              <a:buClr>
                <a:schemeClr val="tx1">
                  <a:lumMod val="75000"/>
                  <a:lumOff val="25000"/>
                </a:schemeClr>
              </a:buClr>
              <a:buFont typeface="Arial" panose="020B0604020202020204" pitchFamily="34" charset="0"/>
              <a:buChar char="•"/>
            </a:pPr>
            <a:r>
              <a:rPr lang="zh-CN" altLang="zh-CN" sz="3200" dirty="0">
                <a:solidFill>
                  <a:schemeClr val="tx1">
                    <a:lumMod val="65000"/>
                    <a:lumOff val="35000"/>
                  </a:schemeClr>
                </a:solidFill>
                <a:latin typeface="+mj-ea"/>
                <a:ea typeface="+mj-ea"/>
              </a:rPr>
              <a:t>微蜂窝（</a:t>
            </a:r>
            <a:r>
              <a:rPr lang="en-US" altLang="zh-CN" sz="3200" dirty="0">
                <a:solidFill>
                  <a:schemeClr val="tx1">
                    <a:lumMod val="65000"/>
                    <a:lumOff val="35000"/>
                  </a:schemeClr>
                </a:solidFill>
                <a:latin typeface="+mj-ea"/>
                <a:ea typeface="+mj-ea"/>
              </a:rPr>
              <a:t>Microcell</a:t>
            </a:r>
            <a:r>
              <a:rPr lang="zh-CN" altLang="zh-CN" sz="3200" dirty="0">
                <a:solidFill>
                  <a:schemeClr val="tx1">
                    <a:lumMod val="65000"/>
                    <a:lumOff val="35000"/>
                  </a:schemeClr>
                </a:solidFill>
                <a:latin typeface="+mj-ea"/>
                <a:ea typeface="+mj-ea"/>
              </a:rPr>
              <a:t>）：基站放置在几米到几十米高度上，覆盖范围几百米</a:t>
            </a:r>
            <a:r>
              <a:rPr lang="en-US" altLang="zh-CN" sz="3200" dirty="0">
                <a:solidFill>
                  <a:schemeClr val="tx1">
                    <a:lumMod val="65000"/>
                    <a:lumOff val="35000"/>
                  </a:schemeClr>
                </a:solidFill>
                <a:latin typeface="+mj-ea"/>
                <a:ea typeface="+mj-ea"/>
              </a:rPr>
              <a:t>~1</a:t>
            </a:r>
            <a:r>
              <a:rPr lang="zh-CN" altLang="zh-CN" sz="3200" dirty="0">
                <a:solidFill>
                  <a:schemeClr val="tx1">
                    <a:lumMod val="65000"/>
                    <a:lumOff val="35000"/>
                  </a:schemeClr>
                </a:solidFill>
                <a:latin typeface="+mj-ea"/>
                <a:ea typeface="+mj-ea"/>
              </a:rPr>
              <a:t>千米</a:t>
            </a:r>
            <a:endParaRPr lang="zh-CN" altLang="zh-CN" sz="3200" dirty="0">
              <a:solidFill>
                <a:schemeClr val="tx1">
                  <a:lumMod val="65000"/>
                  <a:lumOff val="35000"/>
                </a:schemeClr>
              </a:solidFill>
              <a:latin typeface="+mj-ea"/>
              <a:ea typeface="+mj-ea"/>
            </a:endParaRPr>
          </a:p>
          <a:p>
            <a:pPr lvl="1" fontAlgn="auto">
              <a:lnSpc>
                <a:spcPct val="150000"/>
              </a:lnSpc>
              <a:spcAft>
                <a:spcPts val="0"/>
              </a:spcAft>
              <a:buClr>
                <a:schemeClr val="tx1">
                  <a:lumMod val="75000"/>
                  <a:lumOff val="25000"/>
                </a:schemeClr>
              </a:buClr>
              <a:buFont typeface="Arial" panose="020B0604020202020204" pitchFamily="34" charset="0"/>
              <a:buChar char="•"/>
            </a:pPr>
            <a:r>
              <a:rPr lang="zh-CN" altLang="zh-CN" sz="3200" dirty="0">
                <a:solidFill>
                  <a:schemeClr val="tx1">
                    <a:lumMod val="65000"/>
                    <a:lumOff val="35000"/>
                  </a:schemeClr>
                </a:solidFill>
                <a:latin typeface="+mj-ea"/>
                <a:ea typeface="+mj-ea"/>
              </a:rPr>
              <a:t>微微蜂窝（</a:t>
            </a:r>
            <a:r>
              <a:rPr lang="en-US" altLang="zh-CN" sz="3200" dirty="0">
                <a:solidFill>
                  <a:schemeClr val="tx1">
                    <a:lumMod val="65000"/>
                    <a:lumOff val="35000"/>
                  </a:schemeClr>
                </a:solidFill>
                <a:latin typeface="+mj-ea"/>
                <a:ea typeface="+mj-ea"/>
              </a:rPr>
              <a:t>Picocell</a:t>
            </a:r>
            <a:r>
              <a:rPr lang="zh-CN" altLang="zh-CN" sz="3200" dirty="0">
                <a:solidFill>
                  <a:schemeClr val="tx1">
                    <a:lumMod val="65000"/>
                    <a:lumOff val="35000"/>
                  </a:schemeClr>
                </a:solidFill>
                <a:latin typeface="+mj-ea"/>
                <a:ea typeface="+mj-ea"/>
              </a:rPr>
              <a:t>）</a:t>
            </a:r>
            <a:r>
              <a:rPr lang="en-US" altLang="zh-CN" sz="3200" dirty="0">
                <a:solidFill>
                  <a:schemeClr val="tx1">
                    <a:lumMod val="65000"/>
                    <a:lumOff val="35000"/>
                  </a:schemeClr>
                </a:solidFill>
                <a:latin typeface="+mj-ea"/>
                <a:ea typeface="+mj-ea"/>
              </a:rPr>
              <a:t>/</a:t>
            </a:r>
            <a:r>
              <a:rPr lang="zh-CN" altLang="zh-CN" sz="3200" dirty="0">
                <a:solidFill>
                  <a:schemeClr val="tx1">
                    <a:lumMod val="65000"/>
                    <a:lumOff val="35000"/>
                  </a:schemeClr>
                </a:solidFill>
                <a:latin typeface="+mj-ea"/>
                <a:ea typeface="+mj-ea"/>
              </a:rPr>
              <a:t>毫微微蜂窝（</a:t>
            </a:r>
            <a:r>
              <a:rPr lang="en-US" altLang="zh-CN" sz="3200" dirty="0">
                <a:solidFill>
                  <a:schemeClr val="tx1">
                    <a:lumMod val="65000"/>
                    <a:lumOff val="35000"/>
                  </a:schemeClr>
                </a:solidFill>
                <a:latin typeface="+mj-ea"/>
                <a:ea typeface="+mj-ea"/>
              </a:rPr>
              <a:t>Femtocell</a:t>
            </a:r>
            <a:r>
              <a:rPr lang="zh-CN" altLang="zh-CN" sz="3200" dirty="0">
                <a:solidFill>
                  <a:schemeClr val="tx1">
                    <a:lumMod val="65000"/>
                    <a:lumOff val="35000"/>
                  </a:schemeClr>
                </a:solidFill>
                <a:latin typeface="+mj-ea"/>
                <a:ea typeface="+mj-ea"/>
              </a:rPr>
              <a:t>）：基站往往布置在室内，用于改善室内信号覆盖较弱的问题。</a:t>
            </a:r>
            <a:endParaRPr lang="zh-CN" altLang="zh-CN" sz="3200" dirty="0">
              <a:solidFill>
                <a:schemeClr val="tx1">
                  <a:lumMod val="65000"/>
                  <a:lumOff val="35000"/>
                </a:schemeClr>
              </a:solidFill>
              <a:latin typeface="+mj-ea"/>
              <a:ea typeface="+mj-ea"/>
            </a:endParaRPr>
          </a:p>
          <a:p>
            <a:pPr lvl="1" fontAlgn="auto">
              <a:lnSpc>
                <a:spcPct val="150000"/>
              </a:lnSpc>
              <a:spcAft>
                <a:spcPts val="0"/>
              </a:spcAft>
              <a:buClr>
                <a:schemeClr val="tx1">
                  <a:lumMod val="75000"/>
                  <a:lumOff val="25000"/>
                </a:schemeClr>
              </a:buClr>
              <a:buFont typeface="Arial" panose="020B0604020202020204" pitchFamily="34" charset="0"/>
              <a:buChar char="•"/>
            </a:pPr>
            <a:endParaRPr lang="en-US" altLang="zh-CN" sz="2800" dirty="0">
              <a:solidFill>
                <a:schemeClr val="tx1">
                  <a:lumMod val="65000"/>
                  <a:lumOff val="35000"/>
                </a:schemeClr>
              </a:solidFill>
              <a:latin typeface="+mj-ea"/>
              <a:ea typeface="+mj-ea"/>
            </a:endParaRPr>
          </a:p>
        </p:txBody>
      </p:sp>
      <p:pic>
        <p:nvPicPr>
          <p:cNvPr id="9" name="图片 8"/>
          <p:cNvPicPr/>
          <p:nvPr/>
        </p:nvPicPr>
        <p:blipFill>
          <a:blip r:embed="rId1">
            <a:extLst>
              <a:ext uri="{28A0092B-C50C-407E-A947-70E740481C1C}">
                <a14:useLocalDpi xmlns:a14="http://schemas.microsoft.com/office/drawing/2010/main" val="0"/>
              </a:ext>
            </a:extLst>
          </a:blip>
          <a:srcRect/>
          <a:stretch>
            <a:fillRect/>
          </a:stretch>
        </p:blipFill>
        <p:spPr bwMode="auto">
          <a:xfrm>
            <a:off x="12169923" y="6441231"/>
            <a:ext cx="5544616" cy="367240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12440920" y="1977390"/>
            <a:ext cx="5715000" cy="2800350"/>
          </a:xfrm>
          <a:prstGeom prst="rect">
            <a:avLst/>
          </a:prstGeom>
        </p:spPr>
      </p:pic>
      <p:sp>
        <p:nvSpPr>
          <p:cNvPr id="5" name="文本占位符 1"/>
          <p:cNvSpPr>
            <a:spLocks noGrp="1"/>
          </p:cNvSpPr>
          <p:nvPr>
            <p:ph type="body" sz="quarter" idx="10"/>
          </p:nvPr>
        </p:nvSpPr>
        <p:spPr>
          <a:xfrm>
            <a:off x="458470" y="321310"/>
            <a:ext cx="7433941" cy="648335"/>
          </a:xfrm>
        </p:spPr>
        <p:txBody>
          <a:bodyPr/>
          <a:lstStyle/>
          <a:p>
            <a:r>
              <a:rPr lang="zh-CN" altLang="en-US" dirty="0"/>
              <a:t>无线网络分类</a:t>
            </a:r>
            <a:endParaRPr lang="en-US" altLang="zh-CN" dirty="0"/>
          </a:p>
        </p:txBody>
      </p:sp>
      <p:sp>
        <p:nvSpPr>
          <p:cNvPr id="6" name="内容占位符 2"/>
          <p:cNvSpPr txBox="1"/>
          <p:nvPr/>
        </p:nvSpPr>
        <p:spPr>
          <a:xfrm>
            <a:off x="648643" y="1430769"/>
            <a:ext cx="16345816" cy="3201388"/>
          </a:xfr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lnSpc>
                <a:spcPct val="150000"/>
              </a:lnSpc>
              <a:spcAft>
                <a:spcPts val="0"/>
              </a:spcAft>
              <a:buClr>
                <a:schemeClr val="tx1">
                  <a:lumMod val="75000"/>
                  <a:lumOff val="25000"/>
                </a:schemeClr>
              </a:buClr>
              <a:buFont typeface="Arial" panose="020B0604020202020204" pitchFamily="34" charset="0"/>
              <a:buChar char="•"/>
            </a:pPr>
            <a:r>
              <a:rPr lang="zh-CN" altLang="zh-CN" sz="3600" b="1" dirty="0">
                <a:solidFill>
                  <a:schemeClr val="tx1">
                    <a:lumMod val="75000"/>
                    <a:lumOff val="25000"/>
                  </a:schemeClr>
                </a:solidFill>
                <a:latin typeface="+mj-ea"/>
                <a:ea typeface="+mj-ea"/>
              </a:rPr>
              <a:t>通信频率   无线网络技术根据其传输速率、最大传输距离、应用场景不同采用不同频率。</a:t>
            </a:r>
            <a:endParaRPr lang="en-US" altLang="zh-CN" sz="3600" b="1" dirty="0">
              <a:solidFill>
                <a:schemeClr val="tx1">
                  <a:lumMod val="75000"/>
                  <a:lumOff val="25000"/>
                </a:schemeClr>
              </a:solidFill>
              <a:latin typeface="+mj-ea"/>
              <a:ea typeface="+mj-ea"/>
            </a:endParaRPr>
          </a:p>
          <a:p>
            <a:pPr lvl="1" fontAlgn="auto">
              <a:lnSpc>
                <a:spcPct val="150000"/>
              </a:lnSpc>
              <a:spcAft>
                <a:spcPts val="0"/>
              </a:spcAft>
              <a:buClr>
                <a:schemeClr val="tx1">
                  <a:lumMod val="75000"/>
                  <a:lumOff val="25000"/>
                </a:schemeClr>
              </a:buClr>
              <a:buFont typeface="Arial" panose="020B0604020202020204" pitchFamily="34" charset="0"/>
              <a:buChar char="•"/>
            </a:pPr>
            <a:r>
              <a:rPr altLang="zh-CN" sz="3200">
                <a:solidFill>
                  <a:schemeClr val="tx1">
                    <a:lumMod val="65000"/>
                    <a:lumOff val="35000"/>
                  </a:schemeClr>
                </a:solidFill>
                <a:latin typeface="+mj-ea"/>
                <a:ea typeface="+mj-ea"/>
              </a:rPr>
              <a:t>波长，是指波在一个振动周期内传播的距离。</a:t>
            </a:r>
            <a:endParaRPr altLang="zh-CN" sz="3200">
              <a:solidFill>
                <a:schemeClr val="tx1">
                  <a:lumMod val="65000"/>
                  <a:lumOff val="35000"/>
                </a:schemeClr>
              </a:solidFill>
              <a:latin typeface="+mj-ea"/>
              <a:ea typeface="+mj-ea"/>
            </a:endParaRPr>
          </a:p>
          <a:p>
            <a:pPr lvl="1" fontAlgn="auto">
              <a:lnSpc>
                <a:spcPct val="150000"/>
              </a:lnSpc>
              <a:spcAft>
                <a:spcPts val="0"/>
              </a:spcAft>
              <a:buClr>
                <a:schemeClr val="tx1">
                  <a:lumMod val="75000"/>
                  <a:lumOff val="25000"/>
                </a:schemeClr>
              </a:buClr>
              <a:buFont typeface="Arial" panose="020B0604020202020204" pitchFamily="34" charset="0"/>
              <a:buChar char="•"/>
            </a:pPr>
            <a:r>
              <a:rPr altLang="zh-CN" sz="3200">
                <a:solidFill>
                  <a:schemeClr val="tx1">
                    <a:lumMod val="65000"/>
                    <a:lumOff val="35000"/>
                  </a:schemeClr>
                </a:solidFill>
                <a:latin typeface="+mj-ea"/>
                <a:ea typeface="+mj-ea"/>
              </a:rPr>
              <a:t>频率</a:t>
            </a:r>
            <a:r>
              <a:rPr lang="zh-CN" sz="3200">
                <a:solidFill>
                  <a:schemeClr val="tx1">
                    <a:lumMod val="65000"/>
                    <a:lumOff val="35000"/>
                  </a:schemeClr>
                </a:solidFill>
                <a:latin typeface="+mj-ea"/>
                <a:ea typeface="+mj-ea"/>
              </a:rPr>
              <a:t>，</a:t>
            </a:r>
            <a:r>
              <a:rPr altLang="zh-CN" sz="3200">
                <a:solidFill>
                  <a:schemeClr val="tx1">
                    <a:lumMod val="65000"/>
                    <a:lumOff val="35000"/>
                  </a:schemeClr>
                </a:solidFill>
                <a:latin typeface="+mj-ea"/>
                <a:ea typeface="+mj-ea"/>
              </a:rPr>
              <a:t>是单位时间内完成周期性变化的次数，是描述周期运动频繁程度的量</a:t>
            </a:r>
            <a:r>
              <a:rPr lang="zh-CN" sz="3200">
                <a:solidFill>
                  <a:schemeClr val="tx1">
                    <a:lumMod val="65000"/>
                    <a:lumOff val="35000"/>
                  </a:schemeClr>
                </a:solidFill>
                <a:latin typeface="+mj-ea"/>
                <a:ea typeface="+mj-ea"/>
              </a:rPr>
              <a:t>。</a:t>
            </a:r>
            <a:endParaRPr altLang="zh-CN" sz="3200">
              <a:solidFill>
                <a:schemeClr val="tx1">
                  <a:lumMod val="65000"/>
                  <a:lumOff val="35000"/>
                </a:schemeClr>
              </a:solidFill>
              <a:latin typeface="+mj-ea"/>
              <a:ea typeface="+mj-ea"/>
            </a:endParaRPr>
          </a:p>
          <a:p>
            <a:pPr lvl="1" fontAlgn="auto">
              <a:lnSpc>
                <a:spcPct val="150000"/>
              </a:lnSpc>
              <a:spcAft>
                <a:spcPts val="0"/>
              </a:spcAft>
              <a:buClr>
                <a:schemeClr val="tx1">
                  <a:lumMod val="75000"/>
                  <a:lumOff val="25000"/>
                </a:schemeClr>
              </a:buClr>
              <a:buFont typeface="Arial" panose="020B0604020202020204" pitchFamily="34" charset="0"/>
              <a:buChar char="•"/>
            </a:pPr>
            <a:r>
              <a:rPr altLang="zh-CN" sz="3200" dirty="0">
                <a:solidFill>
                  <a:schemeClr val="tx1">
                    <a:lumMod val="65000"/>
                    <a:lumOff val="35000"/>
                  </a:schemeClr>
                </a:solidFill>
                <a:latin typeface="+mj-ea"/>
                <a:ea typeface="+mj-ea"/>
              </a:rPr>
              <a:t>电磁波谱包含无线电波、红外线、可见光、紫外线、伦琴射线（X射线）、γ射线等频率由低到高，波长由长到短</a:t>
            </a:r>
            <a:r>
              <a:rPr lang="zh-CN" sz="3200" dirty="0">
                <a:solidFill>
                  <a:schemeClr val="tx1">
                    <a:lumMod val="65000"/>
                    <a:lumOff val="35000"/>
                  </a:schemeClr>
                </a:solidFill>
                <a:latin typeface="+mj-ea"/>
                <a:ea typeface="+mj-ea"/>
              </a:rPr>
              <a:t>。</a:t>
            </a:r>
            <a:endParaRPr altLang="zh-CN" sz="3200" dirty="0">
              <a:solidFill>
                <a:schemeClr val="tx1">
                  <a:lumMod val="65000"/>
                  <a:lumOff val="35000"/>
                </a:schemeClr>
              </a:solidFill>
              <a:latin typeface="+mj-ea"/>
              <a:ea typeface="+mj-ea"/>
            </a:endParaRPr>
          </a:p>
          <a:p>
            <a:pPr lvl="1" fontAlgn="auto">
              <a:lnSpc>
                <a:spcPct val="150000"/>
              </a:lnSpc>
              <a:spcAft>
                <a:spcPts val="0"/>
              </a:spcAft>
              <a:buClr>
                <a:schemeClr val="tx1">
                  <a:lumMod val="75000"/>
                  <a:lumOff val="25000"/>
                </a:schemeClr>
              </a:buClr>
              <a:buFont typeface="Arial" panose="020B0604020202020204" pitchFamily="34" charset="0"/>
              <a:buChar char="•"/>
            </a:pPr>
            <a:r>
              <a:rPr altLang="zh-CN" sz="3200" dirty="0">
                <a:solidFill>
                  <a:schemeClr val="tx1">
                    <a:lumMod val="65000"/>
                    <a:lumOff val="35000"/>
                  </a:schemeClr>
                </a:solidFill>
                <a:latin typeface="+mj-ea"/>
                <a:ea typeface="+mj-ea"/>
              </a:rPr>
              <a:t>5G网络具有高数据流量和高传输速率的要求，因此5G网络在频谱上要比4G更高。频率越高，传输的速度越快，必然会导致无线信号传播的距离变短，因此5G组网就需要几倍于4G网络小基站需求。</a:t>
            </a:r>
            <a:endParaRPr altLang="zh-CN" sz="3200" dirty="0">
              <a:solidFill>
                <a:schemeClr val="tx1">
                  <a:lumMod val="65000"/>
                  <a:lumOff val="35000"/>
                </a:schemeClr>
              </a:solidFill>
              <a:latin typeface="+mj-ea"/>
              <a:ea typeface="+mj-ea"/>
            </a:endParaRPr>
          </a:p>
          <a:p>
            <a:pPr lvl="1" fontAlgn="auto">
              <a:lnSpc>
                <a:spcPct val="150000"/>
              </a:lnSpc>
              <a:spcAft>
                <a:spcPts val="0"/>
              </a:spcAft>
              <a:buClr>
                <a:schemeClr val="tx1">
                  <a:lumMod val="75000"/>
                  <a:lumOff val="25000"/>
                </a:schemeClr>
              </a:buClr>
              <a:buFont typeface="Arial" panose="020B0604020202020204" pitchFamily="34" charset="0"/>
              <a:buChar char="•"/>
            </a:pPr>
            <a:r>
              <a:rPr lang="zh-CN" sz="3200" dirty="0">
                <a:solidFill>
                  <a:schemeClr val="tx1">
                    <a:lumMod val="65000"/>
                    <a:lumOff val="35000"/>
                  </a:schemeClr>
                </a:solidFill>
                <a:latin typeface="+mj-ea"/>
                <a:ea typeface="+mj-ea"/>
              </a:rPr>
              <a:t>频率的选择还受到不同国家、地区无线电频率分配、管理机构的约束。</a:t>
            </a:r>
            <a:endParaRPr altLang="zh-CN" sz="3200" dirty="0">
              <a:solidFill>
                <a:schemeClr val="tx1">
                  <a:lumMod val="65000"/>
                  <a:lumOff val="35000"/>
                </a:schemeClr>
              </a:solidFill>
              <a:latin typeface="+mj-ea"/>
              <a:ea typeface="+mj-ea"/>
            </a:endParaRPr>
          </a:p>
          <a:p>
            <a:pPr marL="786130" lvl="1" indent="0" fontAlgn="auto">
              <a:lnSpc>
                <a:spcPct val="150000"/>
              </a:lnSpc>
              <a:spcAft>
                <a:spcPts val="0"/>
              </a:spcAft>
              <a:buClr>
                <a:schemeClr val="tx1">
                  <a:lumMod val="75000"/>
                  <a:lumOff val="25000"/>
                </a:schemeClr>
              </a:buClr>
              <a:buFont typeface="Arial" panose="020B0604020202020204" pitchFamily="34" charset="0"/>
              <a:buNone/>
            </a:pPr>
            <a:endParaRPr lang="en-US" altLang="zh-CN" sz="2800" dirty="0">
              <a:solidFill>
                <a:schemeClr val="tx1">
                  <a:lumMod val="65000"/>
                  <a:lumOff val="35000"/>
                </a:schemeClr>
              </a:solidFill>
              <a:latin typeface="+mj-ea"/>
              <a:ea typeface="+mj-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无线网络分类</a:t>
            </a:r>
            <a:endParaRPr lang="en-US" altLang="zh-CN" dirty="0"/>
          </a:p>
        </p:txBody>
      </p:sp>
      <p:sp>
        <p:nvSpPr>
          <p:cNvPr id="7" name="内容占位符 2"/>
          <p:cNvSpPr txBox="1"/>
          <p:nvPr/>
        </p:nvSpPr>
        <p:spPr>
          <a:xfrm>
            <a:off x="1534546" y="1709513"/>
            <a:ext cx="12348210" cy="4916417"/>
          </a:xfr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lnSpc>
                <a:spcPct val="150000"/>
              </a:lnSpc>
              <a:spcAft>
                <a:spcPts val="0"/>
              </a:spcAft>
              <a:buClr>
                <a:schemeClr val="tx1">
                  <a:lumMod val="75000"/>
                  <a:lumOff val="25000"/>
                </a:schemeClr>
              </a:buClr>
              <a:buFont typeface="Arial" panose="020B0604020202020204" pitchFamily="34" charset="0"/>
              <a:buChar char="•"/>
            </a:pPr>
            <a:r>
              <a:rPr lang="zh-CN" altLang="en-US" sz="3600" b="1" dirty="0">
                <a:solidFill>
                  <a:schemeClr val="tx1">
                    <a:lumMod val="75000"/>
                    <a:lumOff val="25000"/>
                  </a:schemeClr>
                </a:solidFill>
                <a:latin typeface="+mj-ea"/>
                <a:ea typeface="+mj-ea"/>
              </a:rPr>
              <a:t>按照参与组网的对象进行分类</a:t>
            </a:r>
            <a:endParaRPr lang="en-US" altLang="zh-CN" sz="3600" b="1" dirty="0">
              <a:solidFill>
                <a:schemeClr val="tx1">
                  <a:lumMod val="75000"/>
                  <a:lumOff val="25000"/>
                </a:schemeClr>
              </a:solidFill>
              <a:latin typeface="+mj-ea"/>
              <a:ea typeface="+mj-ea"/>
            </a:endParaRPr>
          </a:p>
          <a:p>
            <a:pPr lvl="1" fontAlgn="auto">
              <a:lnSpc>
                <a:spcPct val="150000"/>
              </a:lnSpc>
              <a:spcAft>
                <a:spcPts val="0"/>
              </a:spcAft>
              <a:buClr>
                <a:schemeClr val="tx1">
                  <a:lumMod val="75000"/>
                  <a:lumOff val="25000"/>
                </a:schemeClr>
              </a:buClr>
              <a:buFont typeface="Arial" panose="020B0604020202020204" pitchFamily="34" charset="0"/>
              <a:buChar char="•"/>
            </a:pPr>
            <a:r>
              <a:rPr lang="zh-CN" altLang="en-US" sz="3200" dirty="0">
                <a:solidFill>
                  <a:schemeClr val="tx1">
                    <a:lumMod val="65000"/>
                    <a:lumOff val="35000"/>
                  </a:schemeClr>
                </a:solidFill>
                <a:latin typeface="+mj-ea"/>
              </a:rPr>
              <a:t>计算机网络</a:t>
            </a:r>
            <a:endParaRPr lang="en-US" altLang="zh-CN" sz="3200" dirty="0">
              <a:solidFill>
                <a:schemeClr val="tx1">
                  <a:lumMod val="65000"/>
                  <a:lumOff val="35000"/>
                </a:schemeClr>
              </a:solidFill>
              <a:latin typeface="+mj-ea"/>
              <a:ea typeface="+mj-ea"/>
            </a:endParaRPr>
          </a:p>
          <a:p>
            <a:pPr lvl="1" fontAlgn="auto">
              <a:lnSpc>
                <a:spcPct val="150000"/>
              </a:lnSpc>
              <a:spcAft>
                <a:spcPts val="0"/>
              </a:spcAft>
              <a:buClr>
                <a:schemeClr val="tx1">
                  <a:lumMod val="75000"/>
                  <a:lumOff val="25000"/>
                </a:schemeClr>
              </a:buClr>
              <a:buFont typeface="Arial" panose="020B0604020202020204" pitchFamily="34" charset="0"/>
              <a:buChar char="•"/>
            </a:pPr>
            <a:r>
              <a:rPr lang="zh-CN" altLang="en-US" sz="3200" dirty="0">
                <a:solidFill>
                  <a:schemeClr val="tx1">
                    <a:lumMod val="65000"/>
                    <a:lumOff val="35000"/>
                  </a:schemeClr>
                </a:solidFill>
                <a:latin typeface="+mj-ea"/>
                <a:ea typeface="+mj-ea"/>
              </a:rPr>
              <a:t>卫星网络</a:t>
            </a:r>
            <a:endParaRPr lang="en-US" altLang="zh-CN" sz="3200" dirty="0">
              <a:solidFill>
                <a:schemeClr val="tx1">
                  <a:lumMod val="65000"/>
                  <a:lumOff val="35000"/>
                </a:schemeClr>
              </a:solidFill>
              <a:latin typeface="+mj-ea"/>
              <a:ea typeface="+mj-ea"/>
            </a:endParaRPr>
          </a:p>
          <a:p>
            <a:pPr lvl="1" fontAlgn="auto">
              <a:lnSpc>
                <a:spcPct val="150000"/>
              </a:lnSpc>
              <a:spcAft>
                <a:spcPts val="0"/>
              </a:spcAft>
              <a:buClr>
                <a:schemeClr val="tx1">
                  <a:lumMod val="75000"/>
                  <a:lumOff val="25000"/>
                </a:schemeClr>
              </a:buClr>
              <a:buFont typeface="Arial" panose="020B0604020202020204" pitchFamily="34" charset="0"/>
              <a:buChar char="•"/>
            </a:pPr>
            <a:r>
              <a:rPr lang="zh-CN" altLang="en-US" sz="3200" dirty="0">
                <a:solidFill>
                  <a:schemeClr val="tx1">
                    <a:lumMod val="65000"/>
                    <a:lumOff val="35000"/>
                  </a:schemeClr>
                </a:solidFill>
                <a:latin typeface="+mj-ea"/>
                <a:ea typeface="+mj-ea"/>
              </a:rPr>
              <a:t>手机网络</a:t>
            </a:r>
            <a:endParaRPr lang="en-US" altLang="zh-CN" sz="3200" dirty="0">
              <a:solidFill>
                <a:schemeClr val="tx1">
                  <a:lumMod val="65000"/>
                  <a:lumOff val="35000"/>
                </a:schemeClr>
              </a:solidFill>
              <a:latin typeface="+mj-ea"/>
              <a:ea typeface="+mj-ea"/>
            </a:endParaRPr>
          </a:p>
          <a:p>
            <a:pPr lvl="1" fontAlgn="auto">
              <a:lnSpc>
                <a:spcPct val="150000"/>
              </a:lnSpc>
              <a:spcAft>
                <a:spcPts val="0"/>
              </a:spcAft>
              <a:buClr>
                <a:schemeClr val="tx1">
                  <a:lumMod val="75000"/>
                  <a:lumOff val="25000"/>
                </a:schemeClr>
              </a:buClr>
              <a:buFont typeface="Arial" panose="020B0604020202020204" pitchFamily="34" charset="0"/>
              <a:buChar char="•"/>
            </a:pPr>
            <a:r>
              <a:rPr lang="zh-CN" altLang="en-US" sz="3200" dirty="0">
                <a:solidFill>
                  <a:schemeClr val="tx1">
                    <a:lumMod val="65000"/>
                    <a:lumOff val="35000"/>
                  </a:schemeClr>
                </a:solidFill>
                <a:latin typeface="+mj-ea"/>
                <a:ea typeface="+mj-ea"/>
              </a:rPr>
              <a:t>车联网</a:t>
            </a:r>
            <a:endParaRPr lang="en-US" altLang="zh-CN" sz="3200" dirty="0">
              <a:solidFill>
                <a:schemeClr val="tx1">
                  <a:lumMod val="65000"/>
                  <a:lumOff val="35000"/>
                </a:schemeClr>
              </a:solidFill>
              <a:latin typeface="+mj-ea"/>
              <a:ea typeface="+mj-ea"/>
            </a:endParaRPr>
          </a:p>
          <a:p>
            <a:pPr lvl="1" fontAlgn="auto">
              <a:lnSpc>
                <a:spcPct val="150000"/>
              </a:lnSpc>
              <a:spcAft>
                <a:spcPts val="0"/>
              </a:spcAft>
              <a:buClr>
                <a:schemeClr val="tx1">
                  <a:lumMod val="75000"/>
                  <a:lumOff val="25000"/>
                </a:schemeClr>
              </a:buClr>
              <a:buFont typeface="Arial" panose="020B0604020202020204" pitchFamily="34" charset="0"/>
              <a:buChar char="•"/>
            </a:pPr>
            <a:r>
              <a:rPr lang="zh-CN" altLang="en-US" sz="3200" dirty="0">
                <a:solidFill>
                  <a:schemeClr val="tx1">
                    <a:lumMod val="65000"/>
                    <a:lumOff val="35000"/>
                  </a:schemeClr>
                </a:solidFill>
                <a:latin typeface="+mj-ea"/>
              </a:rPr>
              <a:t>社交网络</a:t>
            </a:r>
            <a:endParaRPr lang="en-US" altLang="zh-CN" sz="3200" dirty="0">
              <a:solidFill>
                <a:schemeClr val="tx1">
                  <a:lumMod val="65000"/>
                  <a:lumOff val="35000"/>
                </a:schemeClr>
              </a:solidFill>
              <a:latin typeface="+mj-ea"/>
              <a:ea typeface="+mj-ea"/>
            </a:endParaRPr>
          </a:p>
          <a:p>
            <a:pPr lvl="1" fontAlgn="auto">
              <a:lnSpc>
                <a:spcPct val="150000"/>
              </a:lnSpc>
              <a:spcAft>
                <a:spcPts val="0"/>
              </a:spcAft>
              <a:buClr>
                <a:schemeClr val="tx1">
                  <a:lumMod val="75000"/>
                  <a:lumOff val="25000"/>
                </a:schemeClr>
              </a:buClr>
              <a:buFont typeface="Arial" panose="020B0604020202020204" pitchFamily="34" charset="0"/>
              <a:buChar char="•"/>
            </a:pPr>
            <a:r>
              <a:rPr lang="zh-CN" altLang="en-US" sz="3200" dirty="0">
                <a:solidFill>
                  <a:schemeClr val="tx1">
                    <a:lumMod val="65000"/>
                    <a:lumOff val="35000"/>
                  </a:schemeClr>
                </a:solidFill>
                <a:latin typeface="+mj-ea"/>
                <a:ea typeface="+mj-ea"/>
              </a:rPr>
              <a:t>物联网</a:t>
            </a:r>
            <a:endParaRPr lang="en-US" altLang="zh-CN" sz="3200" dirty="0">
              <a:solidFill>
                <a:schemeClr val="tx1">
                  <a:lumMod val="65000"/>
                  <a:lumOff val="35000"/>
                </a:schemeClr>
              </a:solidFill>
              <a:latin typeface="+mj-ea"/>
              <a:ea typeface="+mj-ea"/>
            </a:endParaRPr>
          </a:p>
        </p:txBody>
      </p:sp>
      <p:pic>
        <p:nvPicPr>
          <p:cNvPr id="8"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0441731" y="164327"/>
            <a:ext cx="3829808" cy="3192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31179" y="6625930"/>
            <a:ext cx="5714381" cy="3513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989587" y="3584889"/>
            <a:ext cx="4690128" cy="2813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723450" y="3584888"/>
            <a:ext cx="4213732" cy="2813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753099" y="6853848"/>
            <a:ext cx="6159813" cy="3144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无线网络分类</a:t>
            </a:r>
            <a:endParaRPr lang="en-US" altLang="zh-CN" dirty="0"/>
          </a:p>
        </p:txBody>
      </p:sp>
      <p:sp>
        <p:nvSpPr>
          <p:cNvPr id="19" name="内容占位符 2"/>
          <p:cNvSpPr txBox="1"/>
          <p:nvPr/>
        </p:nvSpPr>
        <p:spPr>
          <a:xfrm>
            <a:off x="1152699" y="1794009"/>
            <a:ext cx="10801200" cy="4252677"/>
          </a:xfr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lnSpc>
                <a:spcPct val="150000"/>
              </a:lnSpc>
              <a:spcAft>
                <a:spcPts val="0"/>
              </a:spcAft>
              <a:buClr>
                <a:schemeClr val="tx1">
                  <a:lumMod val="75000"/>
                  <a:lumOff val="25000"/>
                </a:schemeClr>
              </a:buClr>
              <a:buFont typeface="Arial" panose="020B0604020202020204" pitchFamily="34" charset="0"/>
              <a:buChar char="•"/>
            </a:pPr>
            <a:r>
              <a:rPr lang="zh-CN" altLang="en-US" sz="3600" b="1" dirty="0">
                <a:solidFill>
                  <a:schemeClr val="tx1">
                    <a:lumMod val="75000"/>
                    <a:lumOff val="25000"/>
                  </a:schemeClr>
                </a:solidFill>
                <a:latin typeface="+mj-ea"/>
                <a:ea typeface="+mj-ea"/>
              </a:rPr>
              <a:t>按技术特点、应用领域分</a:t>
            </a:r>
            <a:endParaRPr lang="en-US" altLang="zh-CN" sz="3600" b="1" dirty="0">
              <a:solidFill>
                <a:schemeClr val="tx1">
                  <a:lumMod val="75000"/>
                  <a:lumOff val="25000"/>
                </a:schemeClr>
              </a:solidFill>
              <a:latin typeface="+mj-ea"/>
              <a:ea typeface="+mj-ea"/>
            </a:endParaRPr>
          </a:p>
          <a:p>
            <a:pPr lvl="1" fontAlgn="auto">
              <a:lnSpc>
                <a:spcPct val="150000"/>
              </a:lnSpc>
              <a:spcAft>
                <a:spcPts val="0"/>
              </a:spcAft>
              <a:buClr>
                <a:schemeClr val="tx1">
                  <a:lumMod val="75000"/>
                  <a:lumOff val="25000"/>
                </a:schemeClr>
              </a:buClr>
              <a:buFont typeface="Arial" panose="020B0604020202020204" pitchFamily="34" charset="0"/>
              <a:buChar char="•"/>
            </a:pPr>
            <a:r>
              <a:rPr lang="en-US" altLang="zh-CN" sz="3200" dirty="0">
                <a:solidFill>
                  <a:schemeClr val="tx1">
                    <a:lumMod val="65000"/>
                    <a:lumOff val="35000"/>
                  </a:schemeClr>
                </a:solidFill>
                <a:latin typeface="+mj-ea"/>
                <a:ea typeface="+mj-ea"/>
              </a:rPr>
              <a:t>Ad Hoc</a:t>
            </a:r>
            <a:r>
              <a:rPr lang="zh-CN" altLang="en-US" sz="3200" dirty="0">
                <a:solidFill>
                  <a:schemeClr val="tx1">
                    <a:lumMod val="65000"/>
                    <a:lumOff val="35000"/>
                  </a:schemeClr>
                </a:solidFill>
                <a:latin typeface="+mj-ea"/>
                <a:ea typeface="+mj-ea"/>
              </a:rPr>
              <a:t>网络</a:t>
            </a:r>
            <a:endParaRPr lang="zh-CN" altLang="en-US" sz="3200" dirty="0">
              <a:solidFill>
                <a:schemeClr val="tx1">
                  <a:lumMod val="65000"/>
                  <a:lumOff val="35000"/>
                </a:schemeClr>
              </a:solidFill>
              <a:latin typeface="+mj-ea"/>
              <a:ea typeface="+mj-ea"/>
            </a:endParaRPr>
          </a:p>
          <a:p>
            <a:pPr lvl="1" fontAlgn="auto">
              <a:lnSpc>
                <a:spcPct val="150000"/>
              </a:lnSpc>
              <a:spcAft>
                <a:spcPts val="0"/>
              </a:spcAft>
              <a:buClr>
                <a:schemeClr val="tx1">
                  <a:lumMod val="75000"/>
                  <a:lumOff val="25000"/>
                </a:schemeClr>
              </a:buClr>
              <a:buFont typeface="Arial" panose="020B0604020202020204" pitchFamily="34" charset="0"/>
              <a:buChar char="•"/>
            </a:pPr>
            <a:r>
              <a:rPr lang="zh-CN" altLang="en-US" sz="3200" dirty="0">
                <a:solidFill>
                  <a:schemeClr val="tx1">
                    <a:lumMod val="65000"/>
                    <a:lumOff val="35000"/>
                  </a:schemeClr>
                </a:solidFill>
                <a:latin typeface="+mj-ea"/>
                <a:ea typeface="+mj-ea"/>
              </a:rPr>
              <a:t>无线传感器网络</a:t>
            </a:r>
            <a:endParaRPr lang="zh-CN" altLang="en-US" sz="3200" dirty="0">
              <a:solidFill>
                <a:schemeClr val="tx1">
                  <a:lumMod val="65000"/>
                  <a:lumOff val="35000"/>
                </a:schemeClr>
              </a:solidFill>
              <a:latin typeface="+mj-ea"/>
              <a:ea typeface="+mj-ea"/>
            </a:endParaRPr>
          </a:p>
          <a:p>
            <a:pPr lvl="1" fontAlgn="auto">
              <a:lnSpc>
                <a:spcPct val="150000"/>
              </a:lnSpc>
              <a:spcAft>
                <a:spcPts val="0"/>
              </a:spcAft>
              <a:buClr>
                <a:schemeClr val="tx1">
                  <a:lumMod val="75000"/>
                  <a:lumOff val="25000"/>
                </a:schemeClr>
              </a:buClr>
              <a:buFont typeface="Arial" panose="020B0604020202020204" pitchFamily="34" charset="0"/>
              <a:buChar char="•"/>
            </a:pPr>
            <a:r>
              <a:rPr lang="zh-CN" altLang="en-US" sz="3200" dirty="0">
                <a:solidFill>
                  <a:schemeClr val="tx1">
                    <a:lumMod val="65000"/>
                    <a:lumOff val="35000"/>
                  </a:schemeClr>
                </a:solidFill>
                <a:latin typeface="+mj-ea"/>
                <a:ea typeface="+mj-ea"/>
              </a:rPr>
              <a:t>无线</a:t>
            </a:r>
            <a:r>
              <a:rPr lang="en-US" altLang="zh-CN" sz="3200" dirty="0">
                <a:solidFill>
                  <a:schemeClr val="tx1">
                    <a:lumMod val="65000"/>
                    <a:lumOff val="35000"/>
                  </a:schemeClr>
                </a:solidFill>
                <a:latin typeface="+mj-ea"/>
                <a:ea typeface="+mj-ea"/>
              </a:rPr>
              <a:t>Mesh</a:t>
            </a:r>
            <a:r>
              <a:rPr lang="zh-CN" altLang="en-US" sz="3200" dirty="0">
                <a:solidFill>
                  <a:schemeClr val="tx1">
                    <a:lumMod val="65000"/>
                    <a:lumOff val="35000"/>
                  </a:schemeClr>
                </a:solidFill>
                <a:latin typeface="+mj-ea"/>
                <a:ea typeface="+mj-ea"/>
              </a:rPr>
              <a:t>网络</a:t>
            </a:r>
            <a:endParaRPr lang="en-US" altLang="zh-CN" sz="3200" dirty="0">
              <a:solidFill>
                <a:schemeClr val="tx1">
                  <a:lumMod val="65000"/>
                  <a:lumOff val="35000"/>
                </a:schemeClr>
              </a:solidFill>
              <a:latin typeface="+mj-ea"/>
              <a:ea typeface="+mj-ea"/>
            </a:endParaRPr>
          </a:p>
          <a:p>
            <a:pPr lvl="1" fontAlgn="auto">
              <a:lnSpc>
                <a:spcPct val="150000"/>
              </a:lnSpc>
              <a:spcAft>
                <a:spcPts val="0"/>
              </a:spcAft>
              <a:buClr>
                <a:schemeClr val="tx1">
                  <a:lumMod val="75000"/>
                  <a:lumOff val="25000"/>
                </a:schemeClr>
              </a:buClr>
              <a:buFont typeface="Arial" panose="020B0604020202020204" pitchFamily="34" charset="0"/>
              <a:buChar char="•"/>
            </a:pPr>
            <a:r>
              <a:rPr lang="zh-CN" altLang="en-US" sz="3200" dirty="0">
                <a:solidFill>
                  <a:schemeClr val="tx1">
                    <a:lumMod val="65000"/>
                    <a:lumOff val="35000"/>
                  </a:schemeClr>
                </a:solidFill>
                <a:latin typeface="+mj-ea"/>
                <a:ea typeface="+mj-ea"/>
              </a:rPr>
              <a:t>车联网（</a:t>
            </a:r>
            <a:r>
              <a:rPr lang="en-US" altLang="zh-CN" sz="3200" dirty="0">
                <a:solidFill>
                  <a:schemeClr val="tx1">
                    <a:lumMod val="65000"/>
                    <a:lumOff val="35000"/>
                  </a:schemeClr>
                </a:solidFill>
                <a:latin typeface="+mj-ea"/>
                <a:ea typeface="+mj-ea"/>
              </a:rPr>
              <a:t>Vehicle Area Network</a:t>
            </a:r>
            <a:r>
              <a:rPr lang="zh-CN" altLang="en-US" sz="3200" dirty="0">
                <a:solidFill>
                  <a:schemeClr val="tx1">
                    <a:lumMod val="65000"/>
                    <a:lumOff val="35000"/>
                  </a:schemeClr>
                </a:solidFill>
                <a:latin typeface="+mj-ea"/>
                <a:ea typeface="+mj-ea"/>
              </a:rPr>
              <a:t>， </a:t>
            </a:r>
            <a:r>
              <a:rPr lang="en-US" altLang="zh-CN" sz="3200" dirty="0">
                <a:solidFill>
                  <a:schemeClr val="tx1">
                    <a:lumMod val="65000"/>
                    <a:lumOff val="35000"/>
                  </a:schemeClr>
                </a:solidFill>
                <a:latin typeface="+mj-ea"/>
                <a:ea typeface="+mj-ea"/>
              </a:rPr>
              <a:t>VAN</a:t>
            </a:r>
            <a:r>
              <a:rPr lang="zh-CN" altLang="en-US" sz="3200" dirty="0">
                <a:solidFill>
                  <a:schemeClr val="tx1">
                    <a:lumMod val="65000"/>
                    <a:lumOff val="35000"/>
                  </a:schemeClr>
                </a:solidFill>
                <a:latin typeface="+mj-ea"/>
                <a:ea typeface="+mj-ea"/>
              </a:rPr>
              <a:t>）</a:t>
            </a:r>
            <a:endParaRPr lang="en-US" altLang="zh-CN" sz="3200" dirty="0">
              <a:solidFill>
                <a:schemeClr val="tx1">
                  <a:lumMod val="65000"/>
                  <a:lumOff val="35000"/>
                </a:schemeClr>
              </a:solidFill>
              <a:latin typeface="+mj-ea"/>
              <a:ea typeface="+mj-ea"/>
            </a:endParaRPr>
          </a:p>
        </p:txBody>
      </p:sp>
      <p:pic>
        <p:nvPicPr>
          <p:cNvPr id="2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32819" y="6345052"/>
            <a:ext cx="6336704" cy="3544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513739" y="1895737"/>
            <a:ext cx="5303299" cy="44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9643" y="6446780"/>
            <a:ext cx="6599443" cy="3437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sym typeface="+mn-ea"/>
              </a:rPr>
              <a:t>无线网络分类</a:t>
            </a:r>
            <a:endParaRPr lang="en-US" altLang="zh-CN" dirty="0"/>
          </a:p>
        </p:txBody>
      </p:sp>
      <p:sp>
        <p:nvSpPr>
          <p:cNvPr id="7" name="Rectangle 3"/>
          <p:cNvSpPr>
            <a:spLocks noGrp="1" noChangeArrowheads="1"/>
          </p:cNvSpPr>
          <p:nvPr>
            <p:ph type="body" idx="4294967295"/>
          </p:nvPr>
        </p:nvSpPr>
        <p:spPr>
          <a:xfrm>
            <a:off x="1582420" y="1323975"/>
            <a:ext cx="15126335" cy="8242935"/>
          </a:xfrm>
        </p:spPr>
        <p:txBody>
          <a:bodyPr/>
          <a:lstStyle/>
          <a:p>
            <a:pPr>
              <a:lnSpc>
                <a:spcPct val="150000"/>
              </a:lnSpc>
              <a:buClr>
                <a:schemeClr val="tx1">
                  <a:lumMod val="75000"/>
                  <a:lumOff val="25000"/>
                </a:schemeClr>
              </a:buClr>
            </a:pPr>
            <a:r>
              <a:rPr lang="zh-CN" altLang="en-US" sz="3600" dirty="0">
                <a:solidFill>
                  <a:srgbClr val="000000"/>
                </a:solidFill>
                <a:sym typeface="+mn-ea"/>
              </a:rPr>
              <a:t>从是否具有</a:t>
            </a:r>
            <a:r>
              <a:rPr lang="zh-CN" altLang="en-US" sz="3600" b="1" dirty="0">
                <a:solidFill>
                  <a:srgbClr val="000000"/>
                </a:solidFill>
                <a:sym typeface="+mn-ea"/>
              </a:rPr>
              <a:t>基础设施</a:t>
            </a:r>
            <a:r>
              <a:rPr lang="zh-CN" altLang="en-US" sz="3600" dirty="0">
                <a:solidFill>
                  <a:srgbClr val="000000"/>
                </a:solidFill>
                <a:sym typeface="+mn-ea"/>
              </a:rPr>
              <a:t>角度来看，移动无线网络系统可分为两类</a:t>
            </a:r>
            <a:r>
              <a:rPr lang="zh-CN" altLang="en-US" sz="3600" b="1" dirty="0">
                <a:solidFill>
                  <a:schemeClr val="tx1">
                    <a:lumMod val="75000"/>
                    <a:lumOff val="25000"/>
                  </a:schemeClr>
                </a:solidFill>
                <a:latin typeface="+mj-ea"/>
                <a:ea typeface="+mj-ea"/>
              </a:rPr>
              <a:t>：</a:t>
            </a:r>
            <a:endParaRPr lang="zh-CN" altLang="en-US" sz="3600" b="1" dirty="0">
              <a:solidFill>
                <a:schemeClr val="tx1">
                  <a:lumMod val="75000"/>
                  <a:lumOff val="25000"/>
                </a:schemeClr>
              </a:solidFill>
              <a:latin typeface="+mj-ea"/>
              <a:ea typeface="+mj-ea"/>
            </a:endParaRPr>
          </a:p>
          <a:p>
            <a:pPr>
              <a:buNone/>
            </a:pPr>
            <a:r>
              <a:rPr lang="zh-CN" altLang="en-US" sz="3200" dirty="0">
                <a:solidFill>
                  <a:srgbClr val="000000"/>
                </a:solidFill>
                <a:sym typeface="+mn-ea"/>
              </a:rPr>
              <a:t>    基于基础设施               </a:t>
            </a:r>
            <a:r>
              <a:rPr lang="en-US" altLang="zh-CN" sz="3200" dirty="0">
                <a:solidFill>
                  <a:srgbClr val="000000"/>
                </a:solidFill>
                <a:sym typeface="+mn-ea"/>
              </a:rPr>
              <a:t>VS                </a:t>
            </a:r>
            <a:r>
              <a:rPr lang="zh-CN" altLang="en-US" sz="3200" dirty="0">
                <a:solidFill>
                  <a:srgbClr val="000000"/>
                </a:solidFill>
                <a:sym typeface="+mn-ea"/>
              </a:rPr>
              <a:t>无基础设施</a:t>
            </a:r>
            <a:endParaRPr lang="zh-CN" altLang="en-US" sz="3200" dirty="0">
              <a:solidFill>
                <a:srgbClr val="000000"/>
              </a:solidFill>
            </a:endParaRPr>
          </a:p>
          <a:p>
            <a:pPr>
              <a:buNone/>
            </a:pPr>
            <a:endParaRPr lang="zh-CN" altLang="en-US" sz="3200" dirty="0">
              <a:solidFill>
                <a:srgbClr val="000000"/>
              </a:solidFill>
            </a:endParaRPr>
          </a:p>
          <a:p>
            <a:pPr>
              <a:buNone/>
            </a:pPr>
            <a:r>
              <a:rPr lang="zh-CN" altLang="en-US" sz="3200" dirty="0">
                <a:solidFill>
                  <a:srgbClr val="000000"/>
                </a:solidFill>
                <a:sym typeface="+mn-ea"/>
              </a:rPr>
              <a:t>    蜂窝移动通信                                    </a:t>
            </a:r>
            <a:r>
              <a:rPr lang="en-US" altLang="zh-CN" sz="3200" dirty="0">
                <a:solidFill>
                  <a:srgbClr val="000000"/>
                </a:solidFill>
                <a:sym typeface="+mn-ea"/>
              </a:rPr>
              <a:t>Ad Hoc</a:t>
            </a:r>
            <a:r>
              <a:rPr lang="zh-CN" altLang="en-US" sz="3200" dirty="0">
                <a:solidFill>
                  <a:srgbClr val="000000"/>
                </a:solidFill>
                <a:sym typeface="+mn-ea"/>
              </a:rPr>
              <a:t>网络</a:t>
            </a:r>
            <a:endParaRPr lang="zh-CN" altLang="en-US" sz="3200" dirty="0">
              <a:solidFill>
                <a:srgbClr val="000000"/>
              </a:solidFill>
            </a:endParaRPr>
          </a:p>
          <a:p>
            <a:pPr>
              <a:buNone/>
            </a:pPr>
            <a:r>
              <a:rPr lang="zh-CN" altLang="en-US" sz="3200" dirty="0">
                <a:solidFill>
                  <a:srgbClr val="000000"/>
                </a:solidFill>
                <a:sym typeface="+mn-ea"/>
              </a:rPr>
              <a:t>    移动</a:t>
            </a:r>
            <a:r>
              <a:rPr lang="en-US" altLang="zh-CN" sz="3200" dirty="0">
                <a:solidFill>
                  <a:srgbClr val="000000"/>
                </a:solidFill>
                <a:sym typeface="+mn-ea"/>
              </a:rPr>
              <a:t>IP</a:t>
            </a:r>
            <a:r>
              <a:rPr lang="zh-CN" altLang="en-US" sz="3200" dirty="0">
                <a:solidFill>
                  <a:srgbClr val="000000"/>
                </a:solidFill>
                <a:sym typeface="+mn-ea"/>
              </a:rPr>
              <a:t>通信</a:t>
            </a:r>
            <a:endParaRPr lang="zh-CN" altLang="en-US" sz="3200" dirty="0">
              <a:solidFill>
                <a:srgbClr val="000000"/>
              </a:solidFill>
            </a:endParaRPr>
          </a:p>
          <a:p>
            <a:pPr>
              <a:buNone/>
            </a:pPr>
            <a:endParaRPr lang="zh-CN" altLang="en-US" sz="3200" dirty="0">
              <a:solidFill>
                <a:srgbClr val="000000"/>
              </a:solidFill>
            </a:endParaRPr>
          </a:p>
          <a:p>
            <a:pPr>
              <a:buNone/>
            </a:pPr>
            <a:r>
              <a:rPr lang="zh-CN" altLang="en-US" sz="3200" dirty="0">
                <a:solidFill>
                  <a:srgbClr val="000000"/>
                </a:solidFill>
                <a:sym typeface="+mn-ea"/>
              </a:rPr>
              <a:t>                                              可以在任何地点，任何时刻</a:t>
            </a:r>
            <a:endParaRPr lang="zh-CN" altLang="en-US" sz="3200" dirty="0">
              <a:solidFill>
                <a:srgbClr val="000000"/>
              </a:solidFill>
            </a:endParaRPr>
          </a:p>
          <a:p>
            <a:pPr>
              <a:buNone/>
            </a:pPr>
            <a:r>
              <a:rPr lang="zh-CN" altLang="en-US" sz="3200" dirty="0">
                <a:solidFill>
                  <a:srgbClr val="000000"/>
                </a:solidFill>
                <a:sym typeface="+mn-ea"/>
              </a:rPr>
              <a:t>   移动节点与基站之间进行通信                  迅速构建的移动自组织              </a:t>
            </a:r>
            <a:endParaRPr lang="zh-CN" altLang="en-US" sz="3200" dirty="0">
              <a:solidFill>
                <a:srgbClr val="000000"/>
              </a:solidFill>
            </a:endParaRPr>
          </a:p>
          <a:p>
            <a:pPr>
              <a:buNone/>
            </a:pPr>
            <a:r>
              <a:rPr lang="zh-CN" altLang="en-US" sz="3200" dirty="0">
                <a:solidFill>
                  <a:srgbClr val="000000"/>
                </a:solidFill>
                <a:sym typeface="+mn-ea"/>
              </a:rPr>
              <a:t>基站与基站之间通过路由器、交换机              无线移动网络</a:t>
            </a:r>
            <a:endParaRPr lang="zh-CN" altLang="en-US" sz="3200" dirty="0">
              <a:solidFill>
                <a:srgbClr val="000000"/>
              </a:solidFill>
            </a:endParaRPr>
          </a:p>
          <a:p>
            <a:pPr>
              <a:buNone/>
            </a:pPr>
            <a:r>
              <a:rPr lang="zh-CN" altLang="en-US" sz="3200" dirty="0">
                <a:solidFill>
                  <a:srgbClr val="000000"/>
                </a:solidFill>
                <a:sym typeface="+mn-ea"/>
              </a:rPr>
              <a:t>      转发数据分组                                                                                          </a:t>
            </a:r>
            <a:endParaRPr lang="zh-CN" altLang="en-US" sz="3200" dirty="0">
              <a:solidFill>
                <a:srgbClr val="000000"/>
              </a:solidFill>
            </a:endParaRPr>
          </a:p>
          <a:p>
            <a:pPr marL="548640" lvl="1" indent="-548640" algn="l">
              <a:lnSpc>
                <a:spcPct val="100000"/>
              </a:lnSpc>
              <a:buClr>
                <a:schemeClr val="accent3"/>
              </a:buClr>
              <a:buNone/>
            </a:pPr>
            <a:endParaRPr lang="zh-CN" altLang="en-US" sz="3200" dirty="0">
              <a:solidFill>
                <a:srgbClr val="000000"/>
              </a:solidFill>
            </a:endParaRPr>
          </a:p>
        </p:txBody>
      </p:sp>
      <p:sp>
        <p:nvSpPr>
          <p:cNvPr id="2" name="文本框 1"/>
          <p:cNvSpPr txBox="1"/>
          <p:nvPr/>
        </p:nvSpPr>
        <p:spPr>
          <a:xfrm>
            <a:off x="11101070" y="7663815"/>
            <a:ext cx="4956810" cy="953135"/>
          </a:xfrm>
          <a:prstGeom prst="rect">
            <a:avLst/>
          </a:prstGeom>
          <a:noFill/>
        </p:spPr>
        <p:txBody>
          <a:bodyPr wrap="square" rtlCol="0">
            <a:spAutoFit/>
          </a:bodyPr>
          <a:p>
            <a:pPr>
              <a:buNone/>
            </a:pPr>
            <a:r>
              <a:rPr lang="en-US" altLang="zh-CN" sz="2800" b="1" dirty="0">
                <a:solidFill>
                  <a:srgbClr val="000000"/>
                </a:solidFill>
                <a:sym typeface="+mn-ea"/>
              </a:rPr>
              <a:t>IEEE:</a:t>
            </a:r>
            <a:r>
              <a:rPr lang="zh-CN" altLang="en-US" sz="2800" b="1" dirty="0">
                <a:solidFill>
                  <a:srgbClr val="000000"/>
                </a:solidFill>
                <a:sym typeface="+mn-ea"/>
              </a:rPr>
              <a:t>一种特殊的、自组织、 对等式、多跳、无线移动网络</a:t>
            </a:r>
            <a:endParaRPr lang="zh-CN" altLang="en-US" sz="2800" b="1"/>
          </a:p>
        </p:txBody>
      </p:sp>
      <p:sp>
        <p:nvSpPr>
          <p:cNvPr id="63492" name="直接连接符 63491"/>
          <p:cNvSpPr/>
          <p:nvPr/>
        </p:nvSpPr>
        <p:spPr>
          <a:xfrm>
            <a:off x="3735705" y="2857500"/>
            <a:ext cx="13970" cy="521335"/>
          </a:xfrm>
          <a:prstGeom prst="line">
            <a:avLst/>
          </a:prstGeom>
          <a:ln w="9525" cap="flat" cmpd="sng">
            <a:solidFill>
              <a:schemeClr val="tx1"/>
            </a:solidFill>
            <a:prstDash val="solid"/>
            <a:headEnd type="none" w="med" len="med"/>
            <a:tailEnd type="triangle" w="med" len="med"/>
          </a:ln>
        </p:spPr>
      </p:sp>
      <p:sp>
        <p:nvSpPr>
          <p:cNvPr id="3" name="直接连接符 2"/>
          <p:cNvSpPr/>
          <p:nvPr/>
        </p:nvSpPr>
        <p:spPr>
          <a:xfrm>
            <a:off x="3782060" y="4698365"/>
            <a:ext cx="12700" cy="893445"/>
          </a:xfrm>
          <a:prstGeom prst="line">
            <a:avLst/>
          </a:prstGeom>
          <a:ln w="9525" cap="flat" cmpd="sng">
            <a:solidFill>
              <a:schemeClr val="tx1"/>
            </a:solidFill>
            <a:prstDash val="solid"/>
            <a:headEnd type="none" w="med" len="med"/>
            <a:tailEnd type="triangle" w="med" len="med"/>
          </a:ln>
        </p:spPr>
      </p:sp>
      <p:sp>
        <p:nvSpPr>
          <p:cNvPr id="4" name="直接连接符 3"/>
          <p:cNvSpPr/>
          <p:nvPr/>
        </p:nvSpPr>
        <p:spPr>
          <a:xfrm>
            <a:off x="12983210" y="2713990"/>
            <a:ext cx="12700" cy="893445"/>
          </a:xfrm>
          <a:prstGeom prst="line">
            <a:avLst/>
          </a:prstGeom>
          <a:ln w="9525" cap="flat" cmpd="sng">
            <a:solidFill>
              <a:schemeClr val="tx1"/>
            </a:solidFill>
            <a:prstDash val="solid"/>
            <a:headEnd type="none" w="med" len="med"/>
            <a:tailEnd type="triangle" w="med" len="med"/>
          </a:ln>
        </p:spPr>
      </p:sp>
      <p:sp>
        <p:nvSpPr>
          <p:cNvPr id="6" name="直接连接符 5"/>
          <p:cNvSpPr/>
          <p:nvPr/>
        </p:nvSpPr>
        <p:spPr>
          <a:xfrm>
            <a:off x="13039725" y="4102100"/>
            <a:ext cx="12700" cy="893445"/>
          </a:xfrm>
          <a:prstGeom prst="line">
            <a:avLst/>
          </a:prstGeom>
          <a:ln w="9525" cap="flat" cmpd="sng">
            <a:solidFill>
              <a:schemeClr val="tx1"/>
            </a:solidFill>
            <a:prstDash val="solid"/>
            <a:headEnd type="none" w="med" len="med"/>
            <a:tailEnd type="triangle" w="med" len="med"/>
          </a:ln>
        </p:spPr>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无线网络特点</a:t>
            </a:r>
            <a:endParaRPr lang="en-US" altLang="zh-CN" dirty="0"/>
          </a:p>
        </p:txBody>
      </p:sp>
      <p:grpSp>
        <p:nvGrpSpPr>
          <p:cNvPr id="2" name="组合 1"/>
          <p:cNvGrpSpPr/>
          <p:nvPr/>
        </p:nvGrpSpPr>
        <p:grpSpPr>
          <a:xfrm>
            <a:off x="1485900" y="2065020"/>
            <a:ext cx="16002000" cy="7247890"/>
            <a:chOff x="960" y="1828"/>
            <a:chExt cx="16163" cy="6770"/>
          </a:xfrm>
        </p:grpSpPr>
        <p:cxnSp>
          <p:nvCxnSpPr>
            <p:cNvPr id="10" name="Straight Connector 31"/>
            <p:cNvCxnSpPr/>
            <p:nvPr/>
          </p:nvCxnSpPr>
          <p:spPr>
            <a:xfrm>
              <a:off x="1308" y="3622"/>
              <a:ext cx="15815" cy="0"/>
            </a:xfrm>
            <a:prstGeom prst="line">
              <a:avLst/>
            </a:prstGeom>
            <a:ln>
              <a:solidFill>
                <a:schemeClr val="bg1">
                  <a:lumMod val="5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7" y="2208"/>
              <a:ext cx="2979" cy="2740"/>
            </a:xfrm>
            <a:prstGeom prst="ellipse">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ct val="0"/>
                </a:spcBef>
                <a:spcAft>
                  <a:spcPct val="0"/>
                </a:spcAft>
                <a:buClrTx/>
                <a:buSzTx/>
                <a:buFontTx/>
                <a:buNone/>
                <a:defRPr/>
              </a:pPr>
              <a:r>
                <a:rPr lang="en-US" sz="240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可移动性强，能突破时空的限制</a:t>
              </a:r>
              <a:endParaRPr kumimoji="0" lang="en-US" sz="240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8" name="Oval 19"/>
            <p:cNvSpPr/>
            <p:nvPr/>
          </p:nvSpPr>
          <p:spPr>
            <a:xfrm>
              <a:off x="12806" y="2208"/>
              <a:ext cx="2978" cy="2740"/>
            </a:xfrm>
            <a:prstGeom prst="ellipse">
              <a:avLst/>
            </a:prstGeom>
            <a:solidFill>
              <a:srgbClr val="4B649F"/>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p>
              <a:pPr marL="0" marR="0" lvl="0" indent="0" algn="ctr" defTabSz="914400" rtl="0" eaLnBrk="1" fontAlgn="auto" latinLnBrk="0" hangingPunct="1">
                <a:lnSpc>
                  <a:spcPct val="100000"/>
                </a:lnSpc>
                <a:spcBef>
                  <a:spcPct val="0"/>
                </a:spcBef>
                <a:spcAft>
                  <a:spcPct val="0"/>
                </a:spcAft>
                <a:buClrTx/>
                <a:buSzTx/>
                <a:buFontTx/>
                <a:buNone/>
                <a:defRPr/>
              </a:pPr>
              <a:r>
                <a:rPr lang="en-US" sz="240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设备安装简易、成本低廉</a:t>
              </a:r>
              <a:endParaRPr kumimoji="0" lang="en-US" sz="24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3" name="文本框 12"/>
            <p:cNvSpPr txBox="1"/>
            <p:nvPr/>
          </p:nvSpPr>
          <p:spPr>
            <a:xfrm>
              <a:off x="960" y="5400"/>
              <a:ext cx="5106" cy="3198"/>
            </a:xfrm>
            <a:prstGeom prst="rect">
              <a:avLst/>
            </a:prstGeom>
            <a:noFill/>
          </p:spPr>
          <p:txBody>
            <a:bodyPr wrap="square" rtlCol="0" anchor="t">
              <a:noAutofit/>
            </a:bodyPr>
            <a:p>
              <a:pPr algn="just"/>
              <a:r>
                <a:rPr lang="zh-CN" altLang="en-US" sz="2400"/>
                <a:t>无线网络是通过发射无线电波来传递网络信号的，只要处于发射的范围之内，人们就可以利用相应的接收设备来实现对相应网络的连接。这极大地摆脱了空间和时间方面的限制，是传统网络所无法做到的。</a:t>
              </a:r>
              <a:endParaRPr lang="zh-CN" altLang="en-US" sz="2400"/>
            </a:p>
          </p:txBody>
        </p:sp>
        <p:sp>
          <p:nvSpPr>
            <p:cNvPr id="16" name="文本框 15"/>
            <p:cNvSpPr txBox="1"/>
            <p:nvPr/>
          </p:nvSpPr>
          <p:spPr>
            <a:xfrm>
              <a:off x="6066" y="5779"/>
              <a:ext cx="6008" cy="2500"/>
            </a:xfrm>
            <a:prstGeom prst="rect">
              <a:avLst/>
            </a:prstGeom>
            <a:noFill/>
          </p:spPr>
          <p:txBody>
            <a:bodyPr wrap="square" rtlCol="0" anchor="t">
              <a:spAutoFit/>
            </a:bodyPr>
            <a:p>
              <a:pPr algn="just"/>
              <a:r>
                <a:rPr lang="zh-CN" altLang="en-US" sz="2400"/>
                <a:t>与有线网络不一样的是，无线网络突破了有线网络的限制，可以随时通过无线信号进行接入，网络扩展性能相对较强，可以有效实现网络工作的扩展和配置的设置等。用户在访问信息时也会变得更加高效和便捷。无线网络不仅扩展了人们使用网络的空间范围，而且提升了网络的使用效率。</a:t>
              </a:r>
              <a:endParaRPr lang="zh-CN" altLang="en-US" sz="2400"/>
            </a:p>
          </p:txBody>
        </p:sp>
        <p:sp>
          <p:nvSpPr>
            <p:cNvPr id="12" name="Oval 16"/>
            <p:cNvSpPr/>
            <p:nvPr/>
          </p:nvSpPr>
          <p:spPr>
            <a:xfrm>
              <a:off x="7247" y="1828"/>
              <a:ext cx="3831" cy="3572"/>
            </a:xfrm>
            <a:prstGeom prst="ellipse">
              <a:avLst/>
            </a:prstGeom>
            <a:solidFill>
              <a:srgbClr val="5E80B0"/>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nchorCtr="0"/>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465" b="1" i="0" u="none" strike="noStrike" kern="1200" cap="none" spc="0" normalizeH="0" baseline="0" noProof="1">
                <a:ln>
                  <a:noFill/>
                </a:ln>
                <a:solidFill>
                  <a:schemeClr val="lt1"/>
                </a:solidFill>
                <a:effectLst/>
                <a:uLnTx/>
                <a:uFillTx/>
                <a:latin typeface="+mn-lt"/>
                <a:ea typeface="+mn-ea"/>
                <a:cs typeface="+mn-ea"/>
                <a:sym typeface="+mn-lt"/>
              </a:endParaRPr>
            </a:p>
            <a:p>
              <a:pPr marL="0" marR="0" lvl="0" indent="0" algn="ctr" defTabSz="914400" rtl="0" eaLnBrk="1" fontAlgn="auto" latinLnBrk="0" hangingPunct="1">
                <a:lnSpc>
                  <a:spcPct val="100000"/>
                </a:lnSpc>
                <a:spcBef>
                  <a:spcPct val="0"/>
                </a:spcBef>
                <a:spcAft>
                  <a:spcPct val="0"/>
                </a:spcAft>
                <a:buClrTx/>
                <a:buSzTx/>
                <a:buFontTx/>
                <a:buNone/>
                <a:defRPr/>
              </a:pPr>
              <a:r>
                <a:rPr lang="en-US" sz="240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网络扩展性能相对较强</a:t>
              </a:r>
              <a:endParaRPr kumimoji="0" lang="en-US" sz="24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2400" b="1" i="0" u="none" strike="noStrike" kern="1200" cap="none" spc="0" normalizeH="0" baseline="0" noProof="1">
                <a:ln>
                  <a:noFill/>
                </a:ln>
                <a:solidFill>
                  <a:schemeClr val="lt1"/>
                </a:solidFill>
                <a:effectLst/>
                <a:uLnTx/>
                <a:uFillTx/>
                <a:latin typeface="+mn-lt"/>
                <a:ea typeface="+mn-ea"/>
                <a:cs typeface="+mn-ea"/>
                <a:sym typeface="+mn-lt"/>
              </a:endParaRPr>
            </a:p>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2400" b="1" i="0" u="none" strike="noStrike" kern="1200" cap="none" spc="0" normalizeH="0" baseline="0" noProof="1">
                <a:ln>
                  <a:noFill/>
                </a:ln>
                <a:solidFill>
                  <a:schemeClr val="lt1"/>
                </a:solidFill>
                <a:effectLst/>
                <a:uLnTx/>
                <a:uFillTx/>
                <a:latin typeface="+mn-lt"/>
                <a:ea typeface="+mn-ea"/>
                <a:cs typeface="+mn-ea"/>
                <a:sym typeface="+mn-lt"/>
              </a:endParaRPr>
            </a:p>
          </p:txBody>
        </p:sp>
      </p:grpSp>
      <p:sp>
        <p:nvSpPr>
          <p:cNvPr id="19" name="文本框 18"/>
          <p:cNvSpPr txBox="1"/>
          <p:nvPr/>
        </p:nvSpPr>
        <p:spPr>
          <a:xfrm>
            <a:off x="13042265" y="5888990"/>
            <a:ext cx="4260215" cy="4523105"/>
          </a:xfrm>
          <a:prstGeom prst="rect">
            <a:avLst/>
          </a:prstGeom>
          <a:noFill/>
        </p:spPr>
        <p:txBody>
          <a:bodyPr wrap="square" rtlCol="0" anchor="t">
            <a:spAutoFit/>
          </a:bodyPr>
          <a:p>
            <a:r>
              <a:rPr lang="zh-CN" altLang="en-US" sz="2400"/>
              <a:t>通常来说，安装有线网络的过程是较为复杂烦琐的，有线网络除了要布置大量的网线和网线接头外，后期的维护费用也非常高。而无线网络则无须布设大量的网线，安装一个无线网络发射设备即可，同时这也为后期网络维护创造了非常便利的条件，极大地降低了网络前期安装和后期维护的成本费用。</a:t>
            </a:r>
            <a:endParaRPr lang="zh-CN" altLang="en-US" sz="2400"/>
          </a:p>
          <a:p>
            <a:endParaRPr lang="zh-CN" altLang="en-US" sz="24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无线网络特点</a:t>
            </a:r>
            <a:endParaRPr lang="en-US" altLang="zh-CN" dirty="0"/>
          </a:p>
        </p:txBody>
      </p:sp>
      <p:sp>
        <p:nvSpPr>
          <p:cNvPr id="7" name="Rectangle 3"/>
          <p:cNvSpPr>
            <a:spLocks noGrp="1" noChangeArrowheads="1"/>
          </p:cNvSpPr>
          <p:nvPr>
            <p:ph type="body" idx="4294967295"/>
          </p:nvPr>
        </p:nvSpPr>
        <p:spPr>
          <a:xfrm>
            <a:off x="1584747" y="1904727"/>
            <a:ext cx="10873208" cy="6791040"/>
          </a:xfrm>
        </p:spPr>
        <p:txBody>
          <a:bodyPr/>
          <a:lstStyle/>
          <a:p>
            <a:pPr>
              <a:lnSpc>
                <a:spcPct val="150000"/>
              </a:lnSpc>
              <a:buClr>
                <a:schemeClr val="tx1">
                  <a:lumMod val="75000"/>
                  <a:lumOff val="25000"/>
                </a:schemeClr>
              </a:buClr>
            </a:pPr>
            <a:r>
              <a:rPr lang="zh-CN" altLang="en-US" sz="3600" b="1" dirty="0">
                <a:solidFill>
                  <a:schemeClr val="tx1">
                    <a:lumMod val="75000"/>
                    <a:lumOff val="25000"/>
                  </a:schemeClr>
                </a:solidFill>
                <a:latin typeface="+mj-ea"/>
                <a:ea typeface="+mj-ea"/>
              </a:rPr>
              <a:t>物理层协议的多样性、复杂性</a:t>
            </a:r>
            <a:endParaRPr lang="zh-CN" altLang="en-US" sz="3600" b="1" dirty="0">
              <a:solidFill>
                <a:schemeClr val="tx1">
                  <a:lumMod val="75000"/>
                  <a:lumOff val="25000"/>
                </a:schemeClr>
              </a:solidFill>
              <a:latin typeface="+mj-ea"/>
              <a:ea typeface="+mj-ea"/>
            </a:endParaRPr>
          </a:p>
          <a:p>
            <a:pPr>
              <a:lnSpc>
                <a:spcPct val="150000"/>
              </a:lnSpc>
              <a:buClr>
                <a:schemeClr val="tx1">
                  <a:lumMod val="75000"/>
                  <a:lumOff val="25000"/>
                </a:schemeClr>
              </a:buClr>
            </a:pPr>
            <a:r>
              <a:rPr lang="en-US" altLang="zh-CN" sz="3600" b="1" dirty="0">
                <a:solidFill>
                  <a:schemeClr val="tx1">
                    <a:lumMod val="75000"/>
                    <a:lumOff val="25000"/>
                  </a:schemeClr>
                </a:solidFill>
                <a:latin typeface="+mj-ea"/>
                <a:ea typeface="+mj-ea"/>
              </a:rPr>
              <a:t>MAC</a:t>
            </a:r>
            <a:r>
              <a:rPr lang="zh-CN" altLang="en-US" sz="3600" b="1" dirty="0">
                <a:solidFill>
                  <a:schemeClr val="tx1">
                    <a:lumMod val="75000"/>
                    <a:lumOff val="25000"/>
                  </a:schemeClr>
                </a:solidFill>
                <a:latin typeface="+mj-ea"/>
                <a:ea typeface="+mj-ea"/>
              </a:rPr>
              <a:t>协议</a:t>
            </a:r>
            <a:endParaRPr lang="zh-CN" altLang="en-US" sz="3600" b="1" dirty="0">
              <a:solidFill>
                <a:schemeClr val="tx1">
                  <a:lumMod val="75000"/>
                  <a:lumOff val="25000"/>
                </a:schemeClr>
              </a:solidFill>
              <a:latin typeface="+mj-ea"/>
              <a:ea typeface="+mj-ea"/>
            </a:endParaRPr>
          </a:p>
          <a:p>
            <a:pPr>
              <a:lnSpc>
                <a:spcPct val="150000"/>
              </a:lnSpc>
              <a:buClr>
                <a:schemeClr val="tx1">
                  <a:lumMod val="75000"/>
                  <a:lumOff val="25000"/>
                </a:schemeClr>
              </a:buClr>
            </a:pPr>
            <a:r>
              <a:rPr lang="zh-CN" altLang="en-US" sz="3600" b="1" dirty="0">
                <a:solidFill>
                  <a:schemeClr val="tx1">
                    <a:lumMod val="75000"/>
                    <a:lumOff val="25000"/>
                  </a:schemeClr>
                </a:solidFill>
                <a:latin typeface="+mj-ea"/>
                <a:ea typeface="+mj-ea"/>
              </a:rPr>
              <a:t>其它特点：</a:t>
            </a:r>
            <a:endParaRPr lang="zh-CN" altLang="en-US" sz="3600" b="1" dirty="0">
              <a:solidFill>
                <a:schemeClr val="tx1">
                  <a:lumMod val="75000"/>
                  <a:lumOff val="25000"/>
                </a:schemeClr>
              </a:solidFill>
              <a:latin typeface="+mj-ea"/>
              <a:ea typeface="+mj-ea"/>
            </a:endParaRPr>
          </a:p>
          <a:p>
            <a:pPr lvl="1">
              <a:lnSpc>
                <a:spcPct val="150000"/>
              </a:lnSpc>
              <a:buClr>
                <a:schemeClr val="tx1">
                  <a:lumMod val="75000"/>
                  <a:lumOff val="25000"/>
                </a:schemeClr>
              </a:buClr>
            </a:pPr>
            <a:r>
              <a:rPr lang="zh-CN" altLang="en-US" sz="3200" dirty="0">
                <a:solidFill>
                  <a:schemeClr val="tx1">
                    <a:lumMod val="65000"/>
                    <a:lumOff val="35000"/>
                  </a:schemeClr>
                </a:solidFill>
                <a:latin typeface="+mj-ea"/>
                <a:ea typeface="+mj-ea"/>
              </a:rPr>
              <a:t>物理安全、能量等</a:t>
            </a:r>
            <a:endParaRPr lang="en-US" altLang="zh-CN" sz="3200" dirty="0">
              <a:solidFill>
                <a:schemeClr val="tx1">
                  <a:lumMod val="65000"/>
                  <a:lumOff val="35000"/>
                </a:schemeClr>
              </a:solidFill>
              <a:latin typeface="+mj-ea"/>
              <a:ea typeface="+mj-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sym typeface="+mn-ea"/>
              </a:rPr>
              <a:t>计算机网络的发展趋势</a:t>
            </a:r>
            <a:endParaRPr lang="en-US" altLang="zh-CN" dirty="0"/>
          </a:p>
        </p:txBody>
      </p:sp>
      <p:sp>
        <p:nvSpPr>
          <p:cNvPr id="59395" name="文本占位符 59394"/>
          <p:cNvSpPr>
            <a:spLocks noGrp="1" noRot="1"/>
          </p:cNvSpPr>
          <p:nvPr/>
        </p:nvSpPr>
        <p:spPr>
          <a:xfrm>
            <a:off x="1950720" y="1607185"/>
            <a:ext cx="13912850" cy="7967345"/>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2000" b="0" i="0" u="none" kern="1200" baseline="0">
                <a:solidFill>
                  <a:schemeClr val="tx1"/>
                </a:solidFill>
                <a:latin typeface="+mn-lt"/>
                <a:ea typeface="+mn-ea"/>
                <a:cs typeface="+mn-cs"/>
              </a:defRPr>
            </a:lvl9pPr>
          </a:lstStyle>
          <a:p>
            <a:r>
              <a:rPr lang="zh-CN" altLang="en-US" dirty="0">
                <a:solidFill>
                  <a:srgbClr val="000000"/>
                </a:solidFill>
              </a:rPr>
              <a:t>网络技术的三条主线</a:t>
            </a:r>
            <a:endParaRPr lang="zh-CN" altLang="en-US" dirty="0">
              <a:solidFill>
                <a:srgbClr val="000000"/>
              </a:solidFill>
            </a:endParaRPr>
          </a:p>
          <a:p>
            <a:pPr>
              <a:buNone/>
            </a:pPr>
            <a:r>
              <a:rPr lang="zh-CN" altLang="en-US" dirty="0">
                <a:solidFill>
                  <a:srgbClr val="000000"/>
                </a:solidFill>
              </a:rPr>
              <a:t> </a:t>
            </a:r>
            <a:r>
              <a:rPr lang="en-US" altLang="zh-CN" dirty="0">
                <a:solidFill>
                  <a:srgbClr val="000000"/>
                </a:solidFill>
              </a:rPr>
              <a:t>1</a:t>
            </a:r>
            <a:r>
              <a:rPr lang="zh-CN" altLang="en-US" dirty="0">
                <a:solidFill>
                  <a:srgbClr val="000000"/>
                </a:solidFill>
              </a:rPr>
              <a:t>、</a:t>
            </a:r>
            <a:r>
              <a:rPr lang="en-US" altLang="zh-CN" dirty="0">
                <a:solidFill>
                  <a:srgbClr val="000000"/>
                </a:solidFill>
              </a:rPr>
              <a:t>Internet</a:t>
            </a:r>
            <a:r>
              <a:rPr lang="zh-CN" altLang="en-US" dirty="0">
                <a:solidFill>
                  <a:srgbClr val="000000"/>
                </a:solidFill>
              </a:rPr>
              <a:t>技术</a:t>
            </a:r>
            <a:endParaRPr lang="zh-CN" altLang="en-US" dirty="0">
              <a:solidFill>
                <a:srgbClr val="000000"/>
              </a:solidFill>
            </a:endParaRPr>
          </a:p>
          <a:p>
            <a:pPr>
              <a:buNone/>
            </a:pPr>
            <a:endParaRPr lang="zh-CN" altLang="en-US" dirty="0">
              <a:solidFill>
                <a:srgbClr val="000000"/>
              </a:solidFill>
            </a:endParaRPr>
          </a:p>
          <a:p>
            <a:pPr>
              <a:buNone/>
            </a:pPr>
            <a:endParaRPr lang="zh-CN" altLang="en-US" dirty="0">
              <a:solidFill>
                <a:srgbClr val="000000"/>
              </a:solidFill>
            </a:endParaRPr>
          </a:p>
          <a:p>
            <a:pPr>
              <a:buNone/>
            </a:pPr>
            <a:endParaRPr lang="zh-CN" altLang="en-US" dirty="0">
              <a:solidFill>
                <a:srgbClr val="000000"/>
              </a:solidFill>
            </a:endParaRPr>
          </a:p>
          <a:p>
            <a:pPr>
              <a:buNone/>
            </a:pPr>
            <a:endParaRPr lang="zh-CN" altLang="en-US">
              <a:solidFill>
                <a:srgbClr val="000000"/>
              </a:solidFill>
            </a:endParaRPr>
          </a:p>
          <a:p>
            <a:pPr>
              <a:buNone/>
            </a:pPr>
            <a:endParaRPr lang="en-US" altLang="zh-CN" dirty="0">
              <a:solidFill>
                <a:srgbClr val="000000"/>
              </a:solidFill>
            </a:endParaRPr>
          </a:p>
          <a:p>
            <a:pPr>
              <a:buNone/>
            </a:pPr>
            <a:endParaRPr lang="en-US" altLang="zh-CN" dirty="0">
              <a:solidFill>
                <a:srgbClr val="000000"/>
              </a:solidFill>
            </a:endParaRPr>
          </a:p>
          <a:p>
            <a:pPr>
              <a:buNone/>
            </a:pPr>
            <a:r>
              <a:rPr lang="en-US" altLang="zh-CN" dirty="0">
                <a:solidFill>
                  <a:srgbClr val="000000"/>
                </a:solidFill>
              </a:rPr>
              <a:t>2</a:t>
            </a:r>
            <a:r>
              <a:rPr lang="zh-CN" altLang="en-US" dirty="0">
                <a:solidFill>
                  <a:srgbClr val="000000"/>
                </a:solidFill>
              </a:rPr>
              <a:t>、无线网络技术</a:t>
            </a:r>
            <a:endParaRPr lang="zh-CN" altLang="en-US" dirty="0">
              <a:solidFill>
                <a:srgbClr val="000000"/>
              </a:solidFill>
            </a:endParaRPr>
          </a:p>
          <a:p>
            <a:pPr>
              <a:buNone/>
            </a:pPr>
            <a:r>
              <a:rPr lang="zh-CN" altLang="en-US" dirty="0">
                <a:solidFill>
                  <a:srgbClr val="000000"/>
                </a:solidFill>
              </a:rPr>
              <a:t>             </a:t>
            </a:r>
            <a:r>
              <a:rPr lang="en-US" altLang="zh-CN" err="1">
                <a:solidFill>
                  <a:srgbClr val="000000"/>
                </a:solidFill>
                <a:sym typeface="+mn-ea"/>
              </a:rPr>
              <a:t>PRnet</a:t>
            </a:r>
            <a:r>
              <a:rPr lang="en-US" altLang="zh-CN">
                <a:solidFill>
                  <a:srgbClr val="000000"/>
                </a:solidFill>
                <a:sym typeface="+mn-ea"/>
              </a:rPr>
              <a:t>            Mobile Internet      </a:t>
            </a:r>
            <a:endParaRPr lang="en-US" altLang="zh-CN">
              <a:solidFill>
                <a:srgbClr val="000000"/>
              </a:solidFill>
            </a:endParaRPr>
          </a:p>
          <a:p>
            <a:pPr>
              <a:buNone/>
            </a:pPr>
            <a:r>
              <a:rPr lang="en-US" altLang="zh-CN">
                <a:solidFill>
                  <a:srgbClr val="000000"/>
                </a:solidFill>
                <a:sym typeface="+mn-ea"/>
              </a:rPr>
              <a:t>                               Mobile Ad Hoc           WSN/ WMN</a:t>
            </a:r>
            <a:endParaRPr lang="en-US" altLang="zh-CN">
              <a:solidFill>
                <a:srgbClr val="000000"/>
              </a:solidFill>
            </a:endParaRPr>
          </a:p>
          <a:p>
            <a:pPr>
              <a:buNone/>
            </a:pPr>
            <a:endParaRPr lang="en-US" altLang="zh-CN">
              <a:solidFill>
                <a:srgbClr val="000000"/>
              </a:solidFill>
            </a:endParaRPr>
          </a:p>
          <a:p>
            <a:pPr>
              <a:buNone/>
            </a:pPr>
            <a:r>
              <a:rPr lang="en-US" altLang="zh-CN" dirty="0">
                <a:solidFill>
                  <a:srgbClr val="000000"/>
                </a:solidFill>
              </a:rPr>
              <a:t>3</a:t>
            </a:r>
            <a:r>
              <a:rPr lang="zh-CN" altLang="en-US" dirty="0">
                <a:solidFill>
                  <a:srgbClr val="000000"/>
                </a:solidFill>
              </a:rPr>
              <a:t>、网络安全技术            </a:t>
            </a:r>
            <a:r>
              <a:rPr lang="en-US" altLang="zh-CN">
                <a:solidFill>
                  <a:srgbClr val="000000"/>
                </a:solidFill>
              </a:rPr>
              <a:t>Network Security</a:t>
            </a:r>
            <a:endParaRPr lang="en-US" altLang="zh-CN">
              <a:solidFill>
                <a:srgbClr val="000000"/>
              </a:solidFill>
            </a:endParaRPr>
          </a:p>
        </p:txBody>
      </p:sp>
      <p:grpSp>
        <p:nvGrpSpPr>
          <p:cNvPr id="3" name="组合 2"/>
          <p:cNvGrpSpPr/>
          <p:nvPr/>
        </p:nvGrpSpPr>
        <p:grpSpPr>
          <a:xfrm>
            <a:off x="5276215" y="3007360"/>
            <a:ext cx="8331200" cy="2695575"/>
            <a:chOff x="2280" y="4080"/>
            <a:chExt cx="10800" cy="2280"/>
          </a:xfrm>
        </p:grpSpPr>
        <p:sp>
          <p:nvSpPr>
            <p:cNvPr id="59396" name="矩形 59395"/>
            <p:cNvSpPr/>
            <p:nvPr/>
          </p:nvSpPr>
          <p:spPr>
            <a:xfrm>
              <a:off x="2280" y="4080"/>
              <a:ext cx="6960" cy="72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p>
              <a:pPr algn="ctr"/>
              <a:r>
                <a:rPr lang="en-US" altLang="zh-CN" err="1">
                  <a:latin typeface="Arial" panose="020B0604020202020204" pitchFamily="34" charset="0"/>
                </a:rPr>
                <a:t>ARPNet</a:t>
              </a:r>
              <a:r>
                <a:rPr lang="zh-CN" altLang="en-US" dirty="0">
                  <a:latin typeface="Arial" panose="020B0604020202020204" pitchFamily="34" charset="0"/>
                </a:rPr>
                <a:t>－</a:t>
              </a:r>
              <a:r>
                <a:rPr lang="en-US" altLang="zh-CN" dirty="0">
                  <a:latin typeface="Arial" panose="020B0604020202020204" pitchFamily="34" charset="0"/>
                </a:rPr>
                <a:t>&gt;TCP/IP</a:t>
              </a:r>
              <a:r>
                <a:rPr lang="zh-CN" altLang="en-US" dirty="0">
                  <a:latin typeface="Arial" panose="020B0604020202020204" pitchFamily="34" charset="0"/>
                </a:rPr>
                <a:t>－</a:t>
              </a:r>
              <a:r>
                <a:rPr lang="en-US" altLang="zh-CN">
                  <a:latin typeface="Arial" panose="020B0604020202020204" pitchFamily="34" charset="0"/>
                </a:rPr>
                <a:t>&gt;Internet</a:t>
              </a:r>
              <a:endParaRPr lang="en-US" altLang="zh-CN">
                <a:latin typeface="Arial" panose="020B0604020202020204" pitchFamily="34" charset="0"/>
              </a:endParaRPr>
            </a:p>
          </p:txBody>
        </p:sp>
        <p:sp>
          <p:nvSpPr>
            <p:cNvPr id="59397" name="矩形 59396"/>
            <p:cNvSpPr/>
            <p:nvPr/>
          </p:nvSpPr>
          <p:spPr>
            <a:xfrm>
              <a:off x="3720" y="4800"/>
              <a:ext cx="7080" cy="72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p>
              <a:pPr algn="ctr"/>
              <a:r>
                <a:rPr lang="en-US" altLang="zh-CN">
                  <a:latin typeface="Arial" panose="020B0604020202020204" pitchFamily="34" charset="0"/>
                </a:rPr>
                <a:t>WAN/MAN/LAN</a:t>
              </a:r>
              <a:endParaRPr lang="en-US" altLang="zh-CN">
                <a:latin typeface="Arial" panose="020B0604020202020204" pitchFamily="34" charset="0"/>
              </a:endParaRPr>
            </a:p>
          </p:txBody>
        </p:sp>
        <p:sp>
          <p:nvSpPr>
            <p:cNvPr id="59398" name="矩形 59397"/>
            <p:cNvSpPr/>
            <p:nvPr/>
          </p:nvSpPr>
          <p:spPr>
            <a:xfrm>
              <a:off x="5280" y="5520"/>
              <a:ext cx="7800" cy="84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p>
              <a:pPr algn="ctr"/>
              <a:r>
                <a:rPr lang="en-US" altLang="zh-CN">
                  <a:latin typeface="Arial" panose="020B0604020202020204" pitchFamily="34" charset="0"/>
                </a:rPr>
                <a:t>Network Architecture &amp; Protocols</a:t>
              </a:r>
              <a:endParaRPr lang="en-US" altLang="zh-CN">
                <a:latin typeface="Arial" panose="020B0604020202020204" pitchFamily="34" charset="0"/>
              </a:endParaRPr>
            </a:p>
          </p:txBody>
        </p:sp>
      </p:grpSp>
      <p:grpSp>
        <p:nvGrpSpPr>
          <p:cNvPr id="4" name="组合 3"/>
          <p:cNvGrpSpPr/>
          <p:nvPr/>
        </p:nvGrpSpPr>
        <p:grpSpPr>
          <a:xfrm>
            <a:off x="5276850" y="7282815"/>
            <a:ext cx="7244715" cy="533400"/>
            <a:chOff x="3000" y="7680"/>
            <a:chExt cx="5880" cy="840"/>
          </a:xfrm>
        </p:grpSpPr>
        <p:sp>
          <p:nvSpPr>
            <p:cNvPr id="59399" name="直接连接符 59398"/>
            <p:cNvSpPr/>
            <p:nvPr/>
          </p:nvSpPr>
          <p:spPr>
            <a:xfrm>
              <a:off x="3720" y="7680"/>
              <a:ext cx="1200" cy="0"/>
            </a:xfrm>
            <a:prstGeom prst="line">
              <a:avLst/>
            </a:prstGeom>
            <a:ln w="9525" cap="flat" cmpd="sng">
              <a:solidFill>
                <a:schemeClr val="tx1"/>
              </a:solidFill>
              <a:prstDash val="solid"/>
              <a:headEnd type="none" w="med" len="med"/>
              <a:tailEnd type="triangle" w="med" len="med"/>
            </a:ln>
          </p:spPr>
        </p:sp>
        <p:sp>
          <p:nvSpPr>
            <p:cNvPr id="59400" name="直接连接符 59399"/>
            <p:cNvSpPr/>
            <p:nvPr/>
          </p:nvSpPr>
          <p:spPr>
            <a:xfrm>
              <a:off x="3000" y="7920"/>
              <a:ext cx="1200" cy="600"/>
            </a:xfrm>
            <a:prstGeom prst="line">
              <a:avLst/>
            </a:prstGeom>
            <a:ln w="9525" cap="flat" cmpd="sng">
              <a:solidFill>
                <a:schemeClr val="tx1"/>
              </a:solidFill>
              <a:prstDash val="solid"/>
              <a:headEnd type="none" w="med" len="med"/>
              <a:tailEnd type="triangle" w="med" len="med"/>
            </a:ln>
          </p:spPr>
        </p:sp>
        <p:sp>
          <p:nvSpPr>
            <p:cNvPr id="59401" name="直接连接符 59400"/>
            <p:cNvSpPr/>
            <p:nvPr/>
          </p:nvSpPr>
          <p:spPr>
            <a:xfrm>
              <a:off x="7920" y="8400"/>
              <a:ext cx="960" cy="0"/>
            </a:xfrm>
            <a:prstGeom prst="line">
              <a:avLst/>
            </a:prstGeom>
            <a:ln w="9525" cap="flat" cmpd="sng">
              <a:solidFill>
                <a:schemeClr val="tx1"/>
              </a:solidFill>
              <a:prstDash val="solid"/>
              <a:headEnd type="none" w="med" len="med"/>
              <a:tailEnd type="triangle" w="med" len="med"/>
            </a:ln>
          </p:spPr>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网络体系结构</a:t>
            </a:r>
            <a:endParaRPr lang="en-US" altLang="zh-CN" dirty="0"/>
          </a:p>
        </p:txBody>
      </p:sp>
      <p:sp>
        <p:nvSpPr>
          <p:cNvPr id="4" name="Rectangle 3"/>
          <p:cNvSpPr>
            <a:spLocks noGrp="1" noChangeArrowheads="1"/>
          </p:cNvSpPr>
          <p:nvPr>
            <p:ph type="body" idx="4294967295"/>
          </p:nvPr>
        </p:nvSpPr>
        <p:spPr>
          <a:xfrm>
            <a:off x="648643" y="1760876"/>
            <a:ext cx="15625736" cy="7431793"/>
          </a:xfrm>
        </p:spPr>
        <p:txBody>
          <a:bodyPr/>
          <a:lstStyle/>
          <a:p>
            <a:pPr marL="0" indent="0">
              <a:lnSpc>
                <a:spcPct val="180000"/>
              </a:lnSpc>
              <a:buClr>
                <a:schemeClr val="tx1">
                  <a:lumMod val="75000"/>
                  <a:lumOff val="25000"/>
                </a:schemeClr>
              </a:buClr>
              <a:buNone/>
            </a:pPr>
            <a:r>
              <a:rPr lang="zh-CN" altLang="en-US" sz="3200" b="1" dirty="0">
                <a:solidFill>
                  <a:schemeClr val="tx1">
                    <a:lumMod val="75000"/>
                    <a:lumOff val="25000"/>
                  </a:schemeClr>
                </a:solidFill>
                <a:latin typeface="+mj-ea"/>
                <a:ea typeface="+mj-ea"/>
              </a:rPr>
              <a:t>网络体系结构：网络的整体设计</a:t>
            </a:r>
            <a:endParaRPr lang="en-US" altLang="zh-CN" sz="3200" b="1" dirty="0">
              <a:solidFill>
                <a:schemeClr val="tx1">
                  <a:lumMod val="75000"/>
                  <a:lumOff val="25000"/>
                </a:schemeClr>
              </a:solidFill>
              <a:latin typeface="+mj-ea"/>
              <a:ea typeface="+mj-ea"/>
            </a:endParaRPr>
          </a:p>
          <a:p>
            <a:pPr marL="0" indent="0">
              <a:lnSpc>
                <a:spcPct val="180000"/>
              </a:lnSpc>
              <a:buClr>
                <a:schemeClr val="tx1">
                  <a:lumMod val="75000"/>
                  <a:lumOff val="25000"/>
                </a:schemeClr>
              </a:buClr>
              <a:buNone/>
            </a:pPr>
            <a:r>
              <a:rPr lang="zh-CN" altLang="en-US" sz="3200" b="1" dirty="0">
                <a:solidFill>
                  <a:schemeClr val="tx1">
                    <a:lumMod val="75000"/>
                    <a:lumOff val="25000"/>
                  </a:schemeClr>
                </a:solidFill>
                <a:latin typeface="+mj-ea"/>
                <a:ea typeface="+mj-ea"/>
              </a:rPr>
              <a:t>网络体系结构的主要研究内容</a:t>
            </a:r>
            <a:endParaRPr lang="en-US" altLang="zh-CN" sz="3200" b="1" dirty="0">
              <a:solidFill>
                <a:schemeClr val="tx1">
                  <a:lumMod val="75000"/>
                  <a:lumOff val="25000"/>
                </a:schemeClr>
              </a:solidFill>
              <a:latin typeface="+mj-ea"/>
              <a:ea typeface="+mj-ea"/>
            </a:endParaRPr>
          </a:p>
          <a:p>
            <a:pPr lvl="1">
              <a:lnSpc>
                <a:spcPct val="180000"/>
              </a:lnSpc>
              <a:buClr>
                <a:schemeClr val="tx1">
                  <a:lumMod val="75000"/>
                  <a:lumOff val="25000"/>
                </a:schemeClr>
              </a:buClr>
            </a:pPr>
            <a:r>
              <a:rPr lang="zh-CN" altLang="en-US" sz="2800" dirty="0">
                <a:solidFill>
                  <a:schemeClr val="tx1">
                    <a:lumMod val="65000"/>
                    <a:lumOff val="35000"/>
                  </a:schemeClr>
                </a:solidFill>
                <a:latin typeface="+mj-ea"/>
                <a:ea typeface="+mj-ea"/>
              </a:rPr>
              <a:t>网络 </a:t>
            </a:r>
            <a:r>
              <a:rPr lang="en-US" altLang="zh-CN" sz="2800" dirty="0">
                <a:solidFill>
                  <a:schemeClr val="tx1">
                    <a:lumMod val="65000"/>
                    <a:lumOff val="35000"/>
                  </a:schemeClr>
                </a:solidFill>
                <a:latin typeface="+mj-ea"/>
                <a:ea typeface="+mj-ea"/>
              </a:rPr>
              <a:t>= </a:t>
            </a:r>
            <a:r>
              <a:rPr lang="zh-CN" altLang="en-US" sz="2800" dirty="0">
                <a:solidFill>
                  <a:schemeClr val="tx1">
                    <a:lumMod val="65000"/>
                    <a:lumOff val="35000"/>
                  </a:schemeClr>
                </a:solidFill>
                <a:latin typeface="+mj-ea"/>
                <a:ea typeface="+mj-ea"/>
              </a:rPr>
              <a:t>硬件设备 </a:t>
            </a:r>
            <a:r>
              <a:rPr lang="en-US" altLang="zh-CN" sz="2800" dirty="0">
                <a:solidFill>
                  <a:schemeClr val="tx1">
                    <a:lumMod val="65000"/>
                    <a:lumOff val="35000"/>
                  </a:schemeClr>
                </a:solidFill>
                <a:latin typeface="+mj-ea"/>
                <a:ea typeface="+mj-ea"/>
              </a:rPr>
              <a:t>+ </a:t>
            </a:r>
            <a:r>
              <a:rPr lang="zh-CN" altLang="en-US" sz="2800" dirty="0">
                <a:solidFill>
                  <a:schemeClr val="tx1">
                    <a:lumMod val="65000"/>
                    <a:lumOff val="35000"/>
                  </a:schemeClr>
                </a:solidFill>
                <a:latin typeface="+mj-ea"/>
                <a:ea typeface="+mj-ea"/>
              </a:rPr>
              <a:t>软件</a:t>
            </a:r>
            <a:endParaRPr lang="en-US" altLang="zh-CN" sz="2800" dirty="0">
              <a:solidFill>
                <a:schemeClr val="tx1">
                  <a:lumMod val="65000"/>
                  <a:lumOff val="35000"/>
                </a:schemeClr>
              </a:solidFill>
              <a:latin typeface="+mj-ea"/>
              <a:ea typeface="+mj-ea"/>
            </a:endParaRPr>
          </a:p>
          <a:p>
            <a:pPr marL="0" indent="0">
              <a:lnSpc>
                <a:spcPct val="180000"/>
              </a:lnSpc>
              <a:buClr>
                <a:schemeClr val="tx1">
                  <a:lumMod val="75000"/>
                  <a:lumOff val="25000"/>
                </a:schemeClr>
              </a:buClr>
              <a:buNone/>
            </a:pPr>
            <a:r>
              <a:rPr lang="zh-CN" altLang="en-US" sz="3200" b="1" dirty="0">
                <a:solidFill>
                  <a:schemeClr val="tx1">
                    <a:lumMod val="75000"/>
                    <a:lumOff val="25000"/>
                  </a:schemeClr>
                </a:solidFill>
                <a:latin typeface="+mj-ea"/>
                <a:ea typeface="+mj-ea"/>
              </a:rPr>
              <a:t>网络体系结构的软件部分</a:t>
            </a:r>
            <a:endParaRPr lang="zh-CN" altLang="en-US" sz="3200" b="1" dirty="0">
              <a:solidFill>
                <a:schemeClr val="tx1">
                  <a:lumMod val="75000"/>
                  <a:lumOff val="25000"/>
                </a:schemeClr>
              </a:solidFill>
              <a:latin typeface="+mj-ea"/>
              <a:ea typeface="+mj-ea"/>
            </a:endParaRPr>
          </a:p>
          <a:p>
            <a:pPr lvl="1">
              <a:lnSpc>
                <a:spcPct val="180000"/>
              </a:lnSpc>
              <a:buClr>
                <a:schemeClr val="tx1">
                  <a:lumMod val="75000"/>
                  <a:lumOff val="25000"/>
                </a:schemeClr>
              </a:buClr>
            </a:pPr>
            <a:r>
              <a:rPr lang="zh-CN" altLang="en-US" sz="2800" dirty="0">
                <a:solidFill>
                  <a:schemeClr val="tx1">
                    <a:lumMod val="65000"/>
                    <a:lumOff val="35000"/>
                  </a:schemeClr>
                </a:solidFill>
                <a:latin typeface="+mj-ea"/>
                <a:ea typeface="+mj-ea"/>
              </a:rPr>
              <a:t>协议：对等实体间的一套约定；</a:t>
            </a:r>
            <a:endParaRPr lang="zh-CN" altLang="en-US" sz="2800" dirty="0">
              <a:solidFill>
                <a:schemeClr val="tx1">
                  <a:lumMod val="65000"/>
                  <a:lumOff val="35000"/>
                </a:schemeClr>
              </a:solidFill>
              <a:latin typeface="+mj-ea"/>
              <a:ea typeface="+mj-ea"/>
            </a:endParaRPr>
          </a:p>
          <a:p>
            <a:pPr lvl="1">
              <a:lnSpc>
                <a:spcPct val="180000"/>
              </a:lnSpc>
              <a:buClr>
                <a:schemeClr val="tx1">
                  <a:lumMod val="75000"/>
                  <a:lumOff val="25000"/>
                </a:schemeClr>
              </a:buClr>
            </a:pPr>
            <a:r>
              <a:rPr lang="zh-CN" altLang="en-US" sz="2800" dirty="0">
                <a:solidFill>
                  <a:schemeClr val="tx1">
                    <a:lumMod val="65000"/>
                    <a:lumOff val="35000"/>
                  </a:schemeClr>
                </a:solidFill>
                <a:latin typeface="+mj-ea"/>
                <a:ea typeface="+mj-ea"/>
              </a:rPr>
              <a:t>分层：每一层对应一个或多个协议；</a:t>
            </a:r>
            <a:endParaRPr lang="zh-CN" altLang="en-US" sz="2800" dirty="0">
              <a:solidFill>
                <a:schemeClr val="tx1">
                  <a:lumMod val="65000"/>
                  <a:lumOff val="35000"/>
                </a:schemeClr>
              </a:solidFill>
              <a:latin typeface="+mj-ea"/>
              <a:ea typeface="+mj-ea"/>
            </a:endParaRPr>
          </a:p>
          <a:p>
            <a:pPr lvl="1">
              <a:lnSpc>
                <a:spcPct val="180000"/>
              </a:lnSpc>
              <a:buClr>
                <a:schemeClr val="tx1">
                  <a:lumMod val="75000"/>
                  <a:lumOff val="25000"/>
                </a:schemeClr>
              </a:buClr>
            </a:pPr>
            <a:r>
              <a:rPr lang="zh-CN" altLang="en-US" sz="2800" dirty="0">
                <a:solidFill>
                  <a:schemeClr val="tx1">
                    <a:lumMod val="65000"/>
                    <a:lumOff val="35000"/>
                  </a:schemeClr>
                </a:solidFill>
                <a:latin typeface="+mj-ea"/>
                <a:ea typeface="+mj-ea"/>
              </a:rPr>
              <a:t>层与层之间有接口，下层协议向上层协议提供服务；</a:t>
            </a:r>
            <a:endParaRPr lang="zh-CN" altLang="en-US" sz="2800" dirty="0">
              <a:solidFill>
                <a:schemeClr val="tx1">
                  <a:lumMod val="65000"/>
                  <a:lumOff val="35000"/>
                </a:schemeClr>
              </a:solidFill>
              <a:latin typeface="+mj-ea"/>
              <a:ea typeface="+mj-ea"/>
            </a:endParaRPr>
          </a:p>
          <a:p>
            <a:pPr lvl="1">
              <a:lnSpc>
                <a:spcPct val="180000"/>
              </a:lnSpc>
              <a:buClr>
                <a:schemeClr val="tx1">
                  <a:lumMod val="75000"/>
                  <a:lumOff val="25000"/>
                </a:schemeClr>
              </a:buClr>
            </a:pPr>
            <a:r>
              <a:rPr lang="zh-CN" altLang="en-US" sz="2800" dirty="0">
                <a:solidFill>
                  <a:schemeClr val="tx1">
                    <a:lumMod val="65000"/>
                    <a:lumOff val="35000"/>
                  </a:schemeClr>
                </a:solidFill>
                <a:latin typeface="+mj-ea"/>
                <a:ea typeface="+mj-ea"/>
              </a:rPr>
              <a:t>一套协议被称为一个协议栈；</a:t>
            </a:r>
            <a:endParaRPr lang="zh-CN" altLang="en-US" sz="2800" dirty="0">
              <a:solidFill>
                <a:schemeClr val="tx1">
                  <a:lumMod val="65000"/>
                  <a:lumOff val="35000"/>
                </a:schemeClr>
              </a:solidFill>
              <a:latin typeface="+mj-ea"/>
              <a:ea typeface="+mj-ea"/>
            </a:endParaRPr>
          </a:p>
        </p:txBody>
      </p:sp>
      <p:pic>
        <p:nvPicPr>
          <p:cNvPr id="6" name="Picture 4" descr="010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441731" y="5937175"/>
            <a:ext cx="6906683" cy="3412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01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9483" y="1367126"/>
            <a:ext cx="7229475" cy="409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Group 153"/>
          <p:cNvGraphicFramePr/>
          <p:nvPr/>
        </p:nvGraphicFramePr>
        <p:xfrm>
          <a:off x="9649643" y="2914940"/>
          <a:ext cx="8142288" cy="2549524"/>
        </p:xfrm>
        <a:graphic>
          <a:graphicData uri="http://schemas.openxmlformats.org/drawingml/2006/table">
            <a:tbl>
              <a:tblPr/>
              <a:tblGrid>
                <a:gridCol w="1996427"/>
                <a:gridCol w="1513630"/>
                <a:gridCol w="1187417"/>
                <a:gridCol w="1185786"/>
                <a:gridCol w="458330"/>
                <a:gridCol w="579029"/>
                <a:gridCol w="1221669"/>
              </a:tblGrid>
              <a:tr h="398361">
                <a:tc>
                  <a:txBody>
                    <a:bodyPr/>
                    <a:lstStyle/>
                    <a:p>
                      <a:pPr marL="457200" marR="0" lvl="0" indent="-457200" algn="l"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dirty="0">
                          <a:ln>
                            <a:noFill/>
                          </a:ln>
                          <a:solidFill>
                            <a:schemeClr val="bg1"/>
                          </a:solidFill>
                          <a:effectLst/>
                          <a:latin typeface="Arial" panose="020B0604020202020204" pitchFamily="34" charset="0"/>
                          <a:ea typeface="宋体" panose="02010600030101010101" pitchFamily="2" charset="-122"/>
                        </a:rPr>
                        <a:t>TCP/IP</a:t>
                      </a:r>
                      <a:r>
                        <a:rPr kumimoji="0" lang="zh-CN" altLang="en-US" sz="1400" b="1" i="0" u="none" strike="noStrike" cap="none" normalizeH="0" baseline="0" dirty="0">
                          <a:ln>
                            <a:noFill/>
                          </a:ln>
                          <a:solidFill>
                            <a:schemeClr val="bg1"/>
                          </a:solidFill>
                          <a:effectLst/>
                          <a:latin typeface="Arial" panose="020B0604020202020204" pitchFamily="34" charset="0"/>
                          <a:ea typeface="宋体" panose="02010600030101010101" pitchFamily="2" charset="-122"/>
                        </a:rPr>
                        <a:t>分层</a:t>
                      </a:r>
                      <a:endParaRPr kumimoji="0" lang="zh-CN" altLang="en-US" sz="1400" b="0" i="0" u="none" strike="noStrike" cap="none" normalizeH="0" baseline="0" dirty="0">
                        <a:ln>
                          <a:noFill/>
                        </a:ln>
                        <a:solidFill>
                          <a:schemeClr val="bg1"/>
                        </a:solidFill>
                        <a:effectLst/>
                        <a:latin typeface="Arial" panose="020B0604020202020204" pitchFamily="34" charset="0"/>
                        <a:ea typeface="宋体" panose="02010600030101010101" pitchFamily="2" charset="-122"/>
                      </a:endParaRPr>
                    </a:p>
                  </a:txBody>
                  <a:tcPr marL="91431" marR="91431" marT="34304" marB="343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gridSpan="6">
                  <a:txBody>
                    <a:bodyPr/>
                    <a:lstStyle/>
                    <a:p>
                      <a:pPr marL="457200" marR="0" lvl="0" indent="-457200" algn="ctr"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dirty="0">
                          <a:ln>
                            <a:noFill/>
                          </a:ln>
                          <a:solidFill>
                            <a:schemeClr val="bg1"/>
                          </a:solidFill>
                          <a:effectLst/>
                          <a:latin typeface="Arial" panose="020B0604020202020204" pitchFamily="34" charset="0"/>
                          <a:ea typeface="宋体" panose="02010600030101010101" pitchFamily="2" charset="-122"/>
                        </a:rPr>
                        <a:t>协议</a:t>
                      </a:r>
                      <a:endParaRPr kumimoji="0" lang="zh-CN" altLang="en-US" sz="1400" b="0" i="0" u="none" strike="noStrike" cap="none" normalizeH="0" baseline="0" dirty="0">
                        <a:ln>
                          <a:noFill/>
                        </a:ln>
                        <a:solidFill>
                          <a:schemeClr val="bg1"/>
                        </a:solidFill>
                        <a:effectLst/>
                        <a:latin typeface="Arial" panose="020B0604020202020204" pitchFamily="34" charset="0"/>
                        <a:ea typeface="宋体" panose="02010600030101010101" pitchFamily="2" charset="-122"/>
                      </a:endParaRPr>
                    </a:p>
                  </a:txBody>
                  <a:tcPr marL="91431" marR="91431" marT="34304" marB="343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hMerge="1">
                  <a:tcPr/>
                </a:tc>
                <a:tc hMerge="1">
                  <a:tcPr/>
                </a:tc>
                <a:tc hMerge="1">
                  <a:tcPr/>
                </a:tc>
                <a:tc hMerge="1">
                  <a:tcPr/>
                </a:tc>
                <a:tc hMerge="1">
                  <a:tcPr/>
                </a:tc>
              </a:tr>
              <a:tr h="392970">
                <a:tc>
                  <a:txBody>
                    <a:bodyPr/>
                    <a:lstStyle/>
                    <a:p>
                      <a:pPr marL="457200" marR="0" lvl="0" indent="-457200" algn="ctr"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a:ln>
                            <a:noFill/>
                          </a:ln>
                          <a:solidFill>
                            <a:schemeClr val="bg1"/>
                          </a:solidFill>
                          <a:effectLst/>
                          <a:latin typeface="Arial" panose="020B0604020202020204" pitchFamily="34" charset="0"/>
                          <a:ea typeface="宋体" panose="02010600030101010101" pitchFamily="2" charset="-122"/>
                        </a:rPr>
                        <a:t>应用层</a:t>
                      </a:r>
                      <a:endParaRPr kumimoji="0" lang="zh-CN" altLang="en-US" sz="1400" b="0" i="0" u="none" strike="noStrike" cap="none" normalizeH="0" baseline="0">
                        <a:ln>
                          <a:noFill/>
                        </a:ln>
                        <a:solidFill>
                          <a:schemeClr val="bg1"/>
                        </a:solidFill>
                        <a:effectLst/>
                        <a:latin typeface="Arial" panose="020B0604020202020204" pitchFamily="34" charset="0"/>
                        <a:ea typeface="宋体" panose="02010600030101010101" pitchFamily="2" charset="-122"/>
                      </a:endParaRPr>
                    </a:p>
                  </a:txBody>
                  <a:tcPr marL="91431" marR="91431" marT="34304" marB="343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457200" marR="0" lvl="0" indent="-45720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chemeClr val="bg1"/>
                          </a:solidFill>
                          <a:effectLst/>
                          <a:latin typeface="Arial" panose="020B0604020202020204" pitchFamily="34" charset="0"/>
                          <a:ea typeface="宋体" panose="02010600030101010101" pitchFamily="2" charset="-122"/>
                        </a:rPr>
                        <a:t>FTP</a:t>
                      </a:r>
                      <a:endParaRPr kumimoji="0" lang="en-US" altLang="zh-CN" sz="1400" b="0" i="0" u="none" strike="noStrike" cap="none" normalizeH="0" baseline="0">
                        <a:ln>
                          <a:noFill/>
                        </a:ln>
                        <a:solidFill>
                          <a:schemeClr val="bg1"/>
                        </a:solidFill>
                        <a:effectLst/>
                        <a:latin typeface="Arial" panose="020B0604020202020204" pitchFamily="34" charset="0"/>
                        <a:ea typeface="宋体" panose="02010600030101010101" pitchFamily="2" charset="-122"/>
                      </a:endParaRPr>
                    </a:p>
                  </a:txBody>
                  <a:tcPr marL="91431" marR="91431" marT="34304" marB="343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457200" marR="0" lvl="0" indent="-45720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dirty="0">
                          <a:ln>
                            <a:noFill/>
                          </a:ln>
                          <a:solidFill>
                            <a:schemeClr val="bg1"/>
                          </a:solidFill>
                          <a:effectLst/>
                          <a:latin typeface="Arial" panose="020B0604020202020204" pitchFamily="34" charset="0"/>
                          <a:ea typeface="宋体" panose="02010600030101010101" pitchFamily="2" charset="-122"/>
                        </a:rPr>
                        <a:t>SMTP</a:t>
                      </a:r>
                      <a:endParaRPr kumimoji="0" lang="en-US" altLang="zh-CN" sz="1400" b="0" i="0" u="none" strike="noStrike" cap="none" normalizeH="0" baseline="0" dirty="0">
                        <a:ln>
                          <a:noFill/>
                        </a:ln>
                        <a:solidFill>
                          <a:schemeClr val="bg1"/>
                        </a:solidFill>
                        <a:effectLst/>
                        <a:latin typeface="Arial" panose="020B0604020202020204" pitchFamily="34" charset="0"/>
                        <a:ea typeface="宋体" panose="02010600030101010101" pitchFamily="2" charset="-122"/>
                      </a:endParaRPr>
                    </a:p>
                  </a:txBody>
                  <a:tcPr marL="91431" marR="91431" marT="34304" marB="343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457200" marR="0" lvl="0" indent="-45720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dirty="0">
                          <a:ln>
                            <a:noFill/>
                          </a:ln>
                          <a:solidFill>
                            <a:schemeClr val="bg1"/>
                          </a:solidFill>
                          <a:effectLst/>
                          <a:latin typeface="Arial" panose="020B0604020202020204" pitchFamily="34" charset="0"/>
                          <a:ea typeface="宋体" panose="02010600030101010101" pitchFamily="2" charset="-122"/>
                        </a:rPr>
                        <a:t>Telnet</a:t>
                      </a:r>
                      <a:endParaRPr kumimoji="0" lang="en-US" altLang="zh-CN" sz="1400" b="0" i="0" u="none" strike="noStrike" cap="none" normalizeH="0" baseline="0" dirty="0">
                        <a:ln>
                          <a:noFill/>
                        </a:ln>
                        <a:solidFill>
                          <a:schemeClr val="bg1"/>
                        </a:solidFill>
                        <a:effectLst/>
                        <a:latin typeface="Arial" panose="020B0604020202020204" pitchFamily="34" charset="0"/>
                        <a:ea typeface="宋体" panose="02010600030101010101" pitchFamily="2" charset="-122"/>
                      </a:endParaRPr>
                    </a:p>
                  </a:txBody>
                  <a:tcPr marL="91431" marR="91431" marT="34304" marB="343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gridSpan="2">
                  <a:txBody>
                    <a:bodyPr/>
                    <a:lstStyle/>
                    <a:p>
                      <a:pPr marL="457200" marR="0" lvl="0" indent="-45720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dirty="0">
                          <a:ln>
                            <a:noFill/>
                          </a:ln>
                          <a:solidFill>
                            <a:schemeClr val="bg1"/>
                          </a:solidFill>
                          <a:effectLst/>
                          <a:latin typeface="Arial" panose="020B0604020202020204" pitchFamily="34" charset="0"/>
                          <a:ea typeface="宋体" panose="02010600030101010101" pitchFamily="2" charset="-122"/>
                        </a:rPr>
                        <a:t>DNS</a:t>
                      </a:r>
                      <a:endParaRPr kumimoji="0" lang="en-US" altLang="zh-CN" sz="1400" b="0" i="0" u="none" strike="noStrike" cap="none" normalizeH="0" baseline="0" dirty="0">
                        <a:ln>
                          <a:noFill/>
                        </a:ln>
                        <a:solidFill>
                          <a:schemeClr val="bg1"/>
                        </a:solidFill>
                        <a:effectLst/>
                        <a:latin typeface="Arial" panose="020B0604020202020204" pitchFamily="34" charset="0"/>
                        <a:ea typeface="宋体" panose="02010600030101010101" pitchFamily="2" charset="-122"/>
                      </a:endParaRPr>
                    </a:p>
                  </a:txBody>
                  <a:tcPr marL="91431" marR="91431" marT="34304" marB="343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hMerge="1">
                  <a:tcPr/>
                </a:tc>
                <a:tc>
                  <a:txBody>
                    <a:bodyPr/>
                    <a:lstStyle/>
                    <a:p>
                      <a:pPr marL="457200" marR="0" lvl="0" indent="-45720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dirty="0">
                          <a:ln>
                            <a:noFill/>
                          </a:ln>
                          <a:solidFill>
                            <a:schemeClr val="bg1"/>
                          </a:solidFill>
                          <a:effectLst/>
                          <a:latin typeface="Arial" panose="020B0604020202020204" pitchFamily="34" charset="0"/>
                          <a:ea typeface="宋体" panose="02010600030101010101" pitchFamily="2" charset="-122"/>
                        </a:rPr>
                        <a:t>SNMP</a:t>
                      </a:r>
                      <a:endParaRPr kumimoji="0" lang="en-US" altLang="zh-CN" sz="1400" b="0" i="0" u="none" strike="noStrike" cap="none" normalizeH="0" baseline="0" dirty="0">
                        <a:ln>
                          <a:noFill/>
                        </a:ln>
                        <a:solidFill>
                          <a:schemeClr val="bg1"/>
                        </a:solidFill>
                        <a:effectLst/>
                        <a:latin typeface="Arial" panose="020B0604020202020204" pitchFamily="34" charset="0"/>
                        <a:ea typeface="宋体" panose="02010600030101010101" pitchFamily="2" charset="-122"/>
                      </a:endParaRPr>
                    </a:p>
                  </a:txBody>
                  <a:tcPr marL="91431" marR="91431" marT="34304" marB="343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r>
              <a:tr h="392970">
                <a:tc>
                  <a:txBody>
                    <a:bodyPr/>
                    <a:lstStyle/>
                    <a:p>
                      <a:pPr marL="457200" marR="0" lvl="0" indent="-45720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chemeClr val="bg1"/>
                          </a:solidFill>
                          <a:effectLst/>
                          <a:latin typeface="Arial" panose="020B0604020202020204" pitchFamily="34" charset="0"/>
                          <a:ea typeface="宋体" panose="02010600030101010101" pitchFamily="2" charset="-122"/>
                        </a:rPr>
                        <a:t>TCP</a:t>
                      </a:r>
                      <a:r>
                        <a:rPr kumimoji="0" lang="zh-CN" altLang="en-US" sz="1400" b="1" i="0" u="none" strike="noStrike" cap="none" normalizeH="0" baseline="0">
                          <a:ln>
                            <a:noFill/>
                          </a:ln>
                          <a:solidFill>
                            <a:schemeClr val="bg1"/>
                          </a:solidFill>
                          <a:effectLst/>
                          <a:latin typeface="Arial" panose="020B0604020202020204" pitchFamily="34" charset="0"/>
                          <a:ea typeface="宋体" panose="02010600030101010101" pitchFamily="2" charset="-122"/>
                        </a:rPr>
                        <a:t>层</a:t>
                      </a:r>
                      <a:endParaRPr kumimoji="0" lang="zh-CN" altLang="en-US" sz="1400" b="0" i="0" u="none" strike="noStrike" cap="none" normalizeH="0" baseline="0">
                        <a:ln>
                          <a:noFill/>
                        </a:ln>
                        <a:solidFill>
                          <a:schemeClr val="bg1"/>
                        </a:solidFill>
                        <a:effectLst/>
                        <a:latin typeface="Arial" panose="020B0604020202020204" pitchFamily="34" charset="0"/>
                        <a:ea typeface="宋体" panose="02010600030101010101" pitchFamily="2" charset="-122"/>
                      </a:endParaRPr>
                    </a:p>
                  </a:txBody>
                  <a:tcPr marL="91431" marR="91431" marT="34304" marB="343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gridSpan="3">
                  <a:txBody>
                    <a:bodyPr/>
                    <a:lstStyle/>
                    <a:p>
                      <a:pPr marL="457200" marR="0" lvl="0" indent="-45720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dirty="0">
                          <a:ln>
                            <a:noFill/>
                          </a:ln>
                          <a:solidFill>
                            <a:schemeClr val="bg1"/>
                          </a:solidFill>
                          <a:effectLst/>
                          <a:latin typeface="Arial" panose="020B0604020202020204" pitchFamily="34" charset="0"/>
                          <a:ea typeface="宋体" panose="02010600030101010101" pitchFamily="2" charset="-122"/>
                        </a:rPr>
                        <a:t>TCP</a:t>
                      </a:r>
                      <a:endParaRPr kumimoji="0" lang="en-US" altLang="zh-CN" sz="1400" b="0" i="0" u="none" strike="noStrike" cap="none" normalizeH="0" baseline="0" dirty="0">
                        <a:ln>
                          <a:noFill/>
                        </a:ln>
                        <a:solidFill>
                          <a:schemeClr val="bg1"/>
                        </a:solidFill>
                        <a:effectLst/>
                        <a:latin typeface="Arial" panose="020B0604020202020204" pitchFamily="34" charset="0"/>
                        <a:ea typeface="宋体" panose="02010600030101010101" pitchFamily="2" charset="-122"/>
                      </a:endParaRPr>
                    </a:p>
                  </a:txBody>
                  <a:tcPr marL="91431" marR="91431" marT="34304" marB="343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hMerge="1">
                  <a:tcPr/>
                </a:tc>
                <a:tc hMerge="1">
                  <a:tcPr/>
                </a:tc>
                <a:tc gridSpan="3">
                  <a:txBody>
                    <a:bodyPr/>
                    <a:lstStyle/>
                    <a:p>
                      <a:pPr marL="457200" marR="0" lvl="0" indent="-45720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chemeClr val="bg1"/>
                          </a:solidFill>
                          <a:effectLst/>
                          <a:latin typeface="Arial" panose="020B0604020202020204" pitchFamily="34" charset="0"/>
                          <a:ea typeface="宋体" panose="02010600030101010101" pitchFamily="2" charset="-122"/>
                        </a:rPr>
                        <a:t>UDP</a:t>
                      </a:r>
                      <a:endParaRPr kumimoji="0" lang="en-US" altLang="zh-CN" sz="1400" b="0" i="0" u="none" strike="noStrike" cap="none" normalizeH="0" baseline="0">
                        <a:ln>
                          <a:noFill/>
                        </a:ln>
                        <a:solidFill>
                          <a:schemeClr val="bg1"/>
                        </a:solidFill>
                        <a:effectLst/>
                        <a:latin typeface="Arial" panose="020B0604020202020204" pitchFamily="34" charset="0"/>
                        <a:ea typeface="宋体" panose="02010600030101010101" pitchFamily="2" charset="-122"/>
                      </a:endParaRPr>
                    </a:p>
                  </a:txBody>
                  <a:tcPr marL="91431" marR="91431" marT="34304" marB="343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hMerge="1">
                  <a:tcPr/>
                </a:tc>
                <a:tc hMerge="1">
                  <a:tcPr/>
                </a:tc>
              </a:tr>
              <a:tr h="392970">
                <a:tc rowSpan="2">
                  <a:txBody>
                    <a:bodyPr/>
                    <a:lstStyle/>
                    <a:p>
                      <a:pPr marL="457200" marR="0" lvl="0" indent="-45720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dirty="0">
                          <a:ln>
                            <a:noFill/>
                          </a:ln>
                          <a:solidFill>
                            <a:schemeClr val="bg1"/>
                          </a:solidFill>
                          <a:effectLst/>
                          <a:latin typeface="Arial" panose="020B0604020202020204" pitchFamily="34" charset="0"/>
                          <a:ea typeface="宋体" panose="02010600030101010101" pitchFamily="2" charset="-122"/>
                        </a:rPr>
                        <a:t>IP</a:t>
                      </a:r>
                      <a:r>
                        <a:rPr kumimoji="0" lang="zh-CN" altLang="en-US" sz="1400" b="1" i="0" u="none" strike="noStrike" cap="none" normalizeH="0" baseline="0" dirty="0">
                          <a:ln>
                            <a:noFill/>
                          </a:ln>
                          <a:solidFill>
                            <a:schemeClr val="bg1"/>
                          </a:solidFill>
                          <a:effectLst/>
                          <a:latin typeface="Arial" panose="020B0604020202020204" pitchFamily="34" charset="0"/>
                          <a:ea typeface="宋体" panose="02010600030101010101" pitchFamily="2" charset="-122"/>
                        </a:rPr>
                        <a:t>层</a:t>
                      </a:r>
                      <a:endParaRPr kumimoji="0" lang="zh-CN" altLang="en-US" sz="1400" b="0" i="0" u="none" strike="noStrike" cap="none" normalizeH="0" baseline="0" dirty="0">
                        <a:ln>
                          <a:noFill/>
                        </a:ln>
                        <a:solidFill>
                          <a:schemeClr val="bg1"/>
                        </a:solidFill>
                        <a:effectLst/>
                        <a:latin typeface="Arial" panose="020B0604020202020204" pitchFamily="34" charset="0"/>
                        <a:ea typeface="宋体" panose="02010600030101010101" pitchFamily="2" charset="-122"/>
                      </a:endParaRPr>
                    </a:p>
                  </a:txBody>
                  <a:tcPr marL="91431" marR="91431" marT="34304" marB="343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gridSpan="6">
                  <a:txBody>
                    <a:bodyPr/>
                    <a:lstStyle/>
                    <a:p>
                      <a:pPr marL="457200" marR="0" lvl="0" indent="-45720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dirty="0">
                          <a:ln>
                            <a:noFill/>
                          </a:ln>
                          <a:solidFill>
                            <a:schemeClr val="bg1"/>
                          </a:solidFill>
                          <a:effectLst/>
                          <a:latin typeface="Arial" panose="020B0604020202020204" pitchFamily="34" charset="0"/>
                          <a:ea typeface="宋体" panose="02010600030101010101" pitchFamily="2" charset="-122"/>
                        </a:rPr>
                        <a:t>IP</a:t>
                      </a:r>
                      <a:r>
                        <a:rPr kumimoji="0" lang="en-US" altLang="zh-CN" sz="1400" b="0" i="0" u="none" strike="noStrike" cap="none" normalizeH="0" baseline="0" dirty="0">
                          <a:ln>
                            <a:noFill/>
                          </a:ln>
                          <a:solidFill>
                            <a:schemeClr val="bg1"/>
                          </a:solidFill>
                          <a:effectLst/>
                          <a:latin typeface="Arial" panose="020B0604020202020204" pitchFamily="34" charset="0"/>
                          <a:ea typeface="宋体" panose="02010600030101010101" pitchFamily="2" charset="-122"/>
                        </a:rPr>
                        <a:t>, ICMP   (RIP, OSPF)</a:t>
                      </a:r>
                      <a:endParaRPr kumimoji="0" lang="en-US" altLang="zh-CN" sz="1400" b="0" i="0" u="none" strike="noStrike" cap="none" normalizeH="0" baseline="0" dirty="0">
                        <a:ln>
                          <a:noFill/>
                        </a:ln>
                        <a:solidFill>
                          <a:schemeClr val="bg1"/>
                        </a:solidFill>
                        <a:effectLst/>
                        <a:latin typeface="Arial" panose="020B0604020202020204" pitchFamily="34" charset="0"/>
                        <a:ea typeface="宋体" panose="02010600030101010101" pitchFamily="2" charset="-122"/>
                      </a:endParaRPr>
                    </a:p>
                  </a:txBody>
                  <a:tcPr marL="91431" marR="91431" marT="34304" marB="343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hMerge="1">
                  <a:tcPr/>
                </a:tc>
                <a:tc hMerge="1">
                  <a:tcPr/>
                </a:tc>
                <a:tc hMerge="1">
                  <a:tcPr/>
                </a:tc>
                <a:tc hMerge="1">
                  <a:tcPr/>
                </a:tc>
                <a:tc hMerge="1">
                  <a:tcPr/>
                </a:tc>
              </a:tr>
              <a:tr h="392970">
                <a:tc vMerge="1">
                  <a:tcPr/>
                </a:tc>
                <a:tc gridSpan="6">
                  <a:txBody>
                    <a:bodyPr/>
                    <a:lstStyle/>
                    <a:p>
                      <a:pPr marL="457200" marR="0" lvl="0" indent="-45720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dirty="0">
                          <a:ln>
                            <a:noFill/>
                          </a:ln>
                          <a:solidFill>
                            <a:schemeClr val="bg1"/>
                          </a:solidFill>
                          <a:effectLst/>
                          <a:latin typeface="Arial" panose="020B0604020202020204" pitchFamily="34" charset="0"/>
                          <a:ea typeface="宋体" panose="02010600030101010101" pitchFamily="2" charset="-122"/>
                        </a:rPr>
                        <a:t>ARP, RARP</a:t>
                      </a:r>
                      <a:endParaRPr kumimoji="0" lang="en-US" altLang="zh-CN" sz="1400" b="0" i="0" u="none" strike="noStrike" cap="none" normalizeH="0" baseline="0" dirty="0">
                        <a:ln>
                          <a:noFill/>
                        </a:ln>
                        <a:solidFill>
                          <a:schemeClr val="bg1"/>
                        </a:solidFill>
                        <a:effectLst/>
                        <a:latin typeface="Arial" panose="020B0604020202020204" pitchFamily="34" charset="0"/>
                        <a:ea typeface="宋体" panose="02010600030101010101" pitchFamily="2" charset="-122"/>
                      </a:endParaRPr>
                    </a:p>
                  </a:txBody>
                  <a:tcPr marL="91431" marR="91431" marT="34304" marB="343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hMerge="1">
                  <a:tcPr/>
                </a:tc>
                <a:tc hMerge="1">
                  <a:tcPr/>
                </a:tc>
                <a:tc hMerge="1">
                  <a:tcPr/>
                </a:tc>
                <a:tc hMerge="1">
                  <a:tcPr/>
                </a:tc>
                <a:tc hMerge="1">
                  <a:tcPr/>
                </a:tc>
              </a:tr>
              <a:tr h="579283">
                <a:tc>
                  <a:txBody>
                    <a:bodyPr/>
                    <a:lstStyle/>
                    <a:p>
                      <a:pPr marL="457200" marR="0" lvl="0" indent="-457200" algn="ctr"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dirty="0">
                          <a:ln>
                            <a:noFill/>
                          </a:ln>
                          <a:solidFill>
                            <a:schemeClr val="bg1"/>
                          </a:solidFill>
                          <a:effectLst/>
                          <a:latin typeface="Arial" panose="020B0604020202020204" pitchFamily="34" charset="0"/>
                          <a:ea typeface="宋体" panose="02010600030101010101" pitchFamily="2" charset="-122"/>
                        </a:rPr>
                        <a:t>网络接口层</a:t>
                      </a:r>
                      <a:endParaRPr kumimoji="0" lang="zh-CN" altLang="en-US" sz="1400" b="0" i="0" u="none" strike="noStrike" cap="none" normalizeH="0" baseline="0" dirty="0">
                        <a:ln>
                          <a:noFill/>
                        </a:ln>
                        <a:solidFill>
                          <a:schemeClr val="bg1"/>
                        </a:solidFill>
                        <a:effectLst/>
                        <a:latin typeface="Arial" panose="020B0604020202020204" pitchFamily="34" charset="0"/>
                        <a:ea typeface="宋体" panose="02010600030101010101" pitchFamily="2" charset="-122"/>
                      </a:endParaRPr>
                    </a:p>
                  </a:txBody>
                  <a:tcPr marL="91431" marR="91431" marT="34304" marB="343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457200" marR="0" lvl="0" indent="-45720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dirty="0">
                          <a:ln>
                            <a:noFill/>
                          </a:ln>
                          <a:solidFill>
                            <a:schemeClr val="bg1"/>
                          </a:solidFill>
                          <a:effectLst/>
                          <a:latin typeface="Arial" panose="020B0604020202020204" pitchFamily="34" charset="0"/>
                          <a:ea typeface="宋体" panose="02010600030101010101" pitchFamily="2" charset="-122"/>
                        </a:rPr>
                        <a:t>Ethernet</a:t>
                      </a:r>
                      <a:endParaRPr kumimoji="0" lang="en-US" altLang="zh-CN" sz="1400" b="0" i="0" u="none" strike="noStrike" cap="none" normalizeH="0" baseline="0" dirty="0">
                        <a:ln>
                          <a:noFill/>
                        </a:ln>
                        <a:solidFill>
                          <a:schemeClr val="bg1"/>
                        </a:solidFill>
                        <a:effectLst/>
                        <a:latin typeface="Arial" panose="020B0604020202020204" pitchFamily="34" charset="0"/>
                        <a:ea typeface="宋体" panose="02010600030101010101" pitchFamily="2" charset="-122"/>
                      </a:endParaRPr>
                    </a:p>
                  </a:txBody>
                  <a:tcPr marL="91431" marR="91431" marT="34304" marB="343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457200" marR="0" lvl="0" indent="-45720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dirty="0">
                          <a:ln>
                            <a:noFill/>
                          </a:ln>
                          <a:solidFill>
                            <a:schemeClr val="bg1"/>
                          </a:solidFill>
                          <a:effectLst/>
                          <a:latin typeface="Arial" panose="020B0604020202020204" pitchFamily="34" charset="0"/>
                          <a:ea typeface="宋体" panose="02010600030101010101" pitchFamily="2" charset="-122"/>
                        </a:rPr>
                        <a:t>3G</a:t>
                      </a:r>
                      <a:endParaRPr kumimoji="0" lang="en-US" altLang="zh-CN" sz="1400" b="0" i="0" u="none" strike="noStrike" cap="none" normalizeH="0" baseline="0" dirty="0">
                        <a:ln>
                          <a:noFill/>
                        </a:ln>
                        <a:solidFill>
                          <a:schemeClr val="bg1"/>
                        </a:solidFill>
                        <a:effectLst/>
                        <a:latin typeface="Arial" panose="020B0604020202020204" pitchFamily="34" charset="0"/>
                        <a:ea typeface="宋体" panose="02010600030101010101" pitchFamily="2" charset="-122"/>
                      </a:endParaRPr>
                    </a:p>
                  </a:txBody>
                  <a:tcPr marL="91431" marR="91431" marT="34304" marB="343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gridSpan="2">
                  <a:txBody>
                    <a:bodyPr/>
                    <a:lstStyle/>
                    <a:p>
                      <a:pPr marL="457200" marR="0" lvl="0" indent="-45720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dirty="0">
                          <a:ln>
                            <a:noFill/>
                          </a:ln>
                          <a:solidFill>
                            <a:schemeClr val="bg1"/>
                          </a:solidFill>
                          <a:effectLst/>
                          <a:latin typeface="Arial" panose="020B0604020202020204" pitchFamily="34" charset="0"/>
                          <a:ea typeface="宋体" panose="02010600030101010101" pitchFamily="2" charset="-122"/>
                        </a:rPr>
                        <a:t>GPRS</a:t>
                      </a:r>
                      <a:endParaRPr kumimoji="0" lang="en-US" altLang="zh-CN" sz="1400" b="0" i="0" u="none" strike="noStrike" cap="none" normalizeH="0" baseline="0" dirty="0">
                        <a:ln>
                          <a:noFill/>
                        </a:ln>
                        <a:solidFill>
                          <a:schemeClr val="bg1"/>
                        </a:solidFill>
                        <a:effectLst/>
                        <a:latin typeface="Arial" panose="020B0604020202020204" pitchFamily="34" charset="0"/>
                        <a:ea typeface="宋体" panose="02010600030101010101" pitchFamily="2" charset="-122"/>
                      </a:endParaRPr>
                    </a:p>
                  </a:txBody>
                  <a:tcPr marL="91431" marR="91431" marT="34304" marB="343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hMerge="1">
                  <a:tcPr/>
                </a:tc>
                <a:tc gridSpan="2">
                  <a:txBody>
                    <a:bodyPr/>
                    <a:lstStyle/>
                    <a:p>
                      <a:pPr marL="457200" marR="0" lvl="0" indent="-45720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dirty="0">
                          <a:ln>
                            <a:noFill/>
                          </a:ln>
                          <a:solidFill>
                            <a:schemeClr val="bg1"/>
                          </a:solidFill>
                          <a:effectLst/>
                          <a:latin typeface="Arial" panose="020B0604020202020204" pitchFamily="34" charset="0"/>
                          <a:ea typeface="宋体" panose="02010600030101010101" pitchFamily="2" charset="-122"/>
                        </a:rPr>
                        <a:t>WLAN</a:t>
                      </a:r>
                      <a:endParaRPr kumimoji="0" lang="en-US" altLang="zh-CN" sz="1400" b="0" i="0" u="none" strike="noStrike" cap="none" normalizeH="0" baseline="0" dirty="0">
                        <a:ln>
                          <a:noFill/>
                        </a:ln>
                        <a:solidFill>
                          <a:schemeClr val="bg1"/>
                        </a:solidFill>
                        <a:effectLst/>
                        <a:latin typeface="Arial" panose="020B0604020202020204" pitchFamily="34" charset="0"/>
                        <a:ea typeface="宋体" panose="02010600030101010101" pitchFamily="2" charset="-122"/>
                      </a:endParaRPr>
                    </a:p>
                  </a:txBody>
                  <a:tcPr marL="91431" marR="91431" marT="34304" marB="343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hMerge="1">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无线网络机构组织</a:t>
            </a:r>
            <a:endParaRPr lang="en-US" altLang="zh-CN" dirty="0"/>
          </a:p>
        </p:txBody>
      </p:sp>
      <p:sp>
        <p:nvSpPr>
          <p:cNvPr id="20" name="矩形 20"/>
          <p:cNvSpPr>
            <a:spLocks noChangeArrowheads="1"/>
          </p:cNvSpPr>
          <p:nvPr/>
        </p:nvSpPr>
        <p:spPr bwMode="auto">
          <a:xfrm>
            <a:off x="5294630" y="1887220"/>
            <a:ext cx="65195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threePt" dir="t"/>
            </a:scene3d>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r>
              <a:rPr lang="zh-CN" altLang="en-US" sz="3600" b="1"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sym typeface="Arial" panose="020B0604020202020204" pitchFamily="34" charset="0"/>
              </a:rPr>
              <a:t>工业和信息化部无线电管理局</a:t>
            </a:r>
            <a:endParaRPr lang="zh-CN" altLang="en-US" sz="3600" b="1"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21" name="文本框 20"/>
          <p:cNvSpPr txBox="1"/>
          <p:nvPr/>
        </p:nvSpPr>
        <p:spPr>
          <a:xfrm>
            <a:off x="2234234" y="3252803"/>
            <a:ext cx="3882086" cy="3784600"/>
          </a:xfrm>
          <a:prstGeom prst="rect">
            <a:avLst/>
          </a:prstGeom>
          <a:noFill/>
        </p:spPr>
        <p:txBody>
          <a:bodyPr wrap="square">
            <a:spAutoFit/>
          </a:bodyPr>
          <a:lstStyle/>
          <a:p>
            <a:pPr algn="just">
              <a:lnSpc>
                <a:spcPct val="150000"/>
              </a:lnSpc>
            </a:pPr>
            <a:r>
              <a:rPr lang="zh-CN" altLang="en-US" sz="3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工业和信息化部无线电管理局（国家无线电办公室）是主管全国无线电管理工作的职能机构</a:t>
            </a:r>
            <a:endParaRPr lang="zh-CN" altLang="en-US" sz="3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22" name="文本框 21"/>
          <p:cNvSpPr txBox="1"/>
          <p:nvPr/>
        </p:nvSpPr>
        <p:spPr>
          <a:xfrm>
            <a:off x="9794875" y="3083560"/>
            <a:ext cx="7176770" cy="5262245"/>
          </a:xfrm>
          <a:prstGeom prst="rect">
            <a:avLst/>
          </a:prstGeom>
          <a:noFill/>
        </p:spPr>
        <p:txBody>
          <a:bodyPr wrap="square">
            <a:spAutoFit/>
          </a:bodyPr>
          <a:lstStyle/>
          <a:p>
            <a:pPr marL="285750" indent="-285750">
              <a:lnSpc>
                <a:spcPct val="150000"/>
              </a:lnSpc>
              <a:buFont typeface="Wingdings" panose="05000000000000000000" pitchFamily="2" charset="2"/>
              <a:buChar char="l"/>
            </a:pPr>
            <a:r>
              <a:rPr lang="zh-CN" altLang="en-US" sz="3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编制无线电频谱规划</a:t>
            </a:r>
            <a:endParaRPr lang="en-US" altLang="zh-CN" sz="3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3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划分、分配与指配无线电频率</a:t>
            </a:r>
            <a:endParaRPr lang="en-US" altLang="zh-CN" sz="3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3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依法监督管理无线电台（站）</a:t>
            </a:r>
            <a:endParaRPr lang="en-US" altLang="zh-CN" sz="3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3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协调和管理卫星轨道位置</a:t>
            </a:r>
            <a:endParaRPr lang="en-US" altLang="zh-CN" sz="3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3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协调处理军地间无线电管理相关事宜</a:t>
            </a:r>
            <a:endParaRPr lang="en-US" altLang="zh-CN" sz="3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3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依法组织实施无线电管制</a:t>
            </a:r>
            <a:endParaRPr lang="en-US" altLang="zh-CN" sz="3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3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涉外无线电管理工作</a:t>
            </a:r>
            <a:endParaRPr lang="zh-CN" altLang="en-US" sz="3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2" name="文本框 1"/>
          <p:cNvSpPr txBox="1"/>
          <p:nvPr/>
        </p:nvSpPr>
        <p:spPr>
          <a:xfrm>
            <a:off x="2607310" y="8782050"/>
            <a:ext cx="13356590" cy="829945"/>
          </a:xfrm>
          <a:prstGeom prst="rect">
            <a:avLst/>
          </a:prstGeom>
          <a:noFill/>
        </p:spPr>
        <p:txBody>
          <a:bodyPr wrap="square" rtlCol="0" anchor="t">
            <a:spAutoFit/>
          </a:bodyPr>
          <a:p>
            <a:r>
              <a:rPr lang="zh-CN" altLang="en-US" sz="24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自 1999 年 6 月 1 日起，中国信息产业部强制规定，所有在中国境内销售及使用的无线电组件产品，必须取得无线电型号的核准认证 （Radio Type Approval Certification）。</a:t>
            </a:r>
            <a:endParaRPr lang="zh-CN" altLang="en-US" sz="2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课程基本情况（续）</a:t>
            </a:r>
            <a:endParaRPr lang="en-US" altLang="zh-CN" dirty="0"/>
          </a:p>
        </p:txBody>
      </p:sp>
      <p:sp>
        <p:nvSpPr>
          <p:cNvPr id="2" name="矩形 1"/>
          <p:cNvSpPr/>
          <p:nvPr/>
        </p:nvSpPr>
        <p:spPr>
          <a:xfrm>
            <a:off x="1080691" y="1341988"/>
            <a:ext cx="16417824" cy="8955405"/>
          </a:xfrm>
          <a:prstGeom prst="rect">
            <a:avLst/>
          </a:prstGeom>
        </p:spPr>
        <p:txBody>
          <a:bodyPr wrap="square">
            <a:spAutoFit/>
          </a:bodyPr>
          <a:lstStyle/>
          <a:p>
            <a:pPr marL="457200" indent="-457200">
              <a:lnSpc>
                <a:spcPct val="200000"/>
              </a:lnSpc>
              <a:buFont typeface="Arial" panose="020B0604020202020204" pitchFamily="34" charset="0"/>
              <a:buChar char="•"/>
            </a:pPr>
            <a:r>
              <a:rPr lang="zh-CN" altLang="en-US" sz="3200" b="1" dirty="0">
                <a:solidFill>
                  <a:schemeClr val="tx1">
                    <a:lumMod val="75000"/>
                    <a:lumOff val="25000"/>
                  </a:schemeClr>
                </a:solidFill>
                <a:latin typeface="+mj-ea"/>
                <a:ea typeface="+mj-ea"/>
              </a:rPr>
              <a:t>答疑时间：每周三中午</a:t>
            </a:r>
            <a:r>
              <a:rPr lang="en-US" altLang="zh-CN" sz="3200" b="1" dirty="0">
                <a:solidFill>
                  <a:schemeClr val="tx1">
                    <a:lumMod val="75000"/>
                    <a:lumOff val="25000"/>
                  </a:schemeClr>
                </a:solidFill>
                <a:latin typeface="+mj-ea"/>
                <a:ea typeface="+mj-ea"/>
              </a:rPr>
              <a:t>1</a:t>
            </a:r>
            <a:r>
              <a:rPr lang="zh-CN" altLang="en-US" sz="3200" b="1" dirty="0">
                <a:solidFill>
                  <a:schemeClr val="tx1">
                    <a:lumMod val="75000"/>
                    <a:lumOff val="25000"/>
                  </a:schemeClr>
                </a:solidFill>
                <a:latin typeface="+mj-ea"/>
                <a:ea typeface="+mj-ea"/>
              </a:rPr>
              <a:t>点</a:t>
            </a:r>
            <a:r>
              <a:rPr lang="en-US" altLang="zh-CN" sz="3200" b="1" dirty="0">
                <a:solidFill>
                  <a:schemeClr val="tx1">
                    <a:lumMod val="75000"/>
                    <a:lumOff val="25000"/>
                  </a:schemeClr>
                </a:solidFill>
                <a:latin typeface="+mj-ea"/>
                <a:ea typeface="+mj-ea"/>
              </a:rPr>
              <a:t>-2</a:t>
            </a:r>
            <a:r>
              <a:rPr lang="zh-CN" altLang="en-US" sz="3200" b="1" dirty="0">
                <a:solidFill>
                  <a:schemeClr val="tx1">
                    <a:lumMod val="75000"/>
                    <a:lumOff val="25000"/>
                  </a:schemeClr>
                </a:solidFill>
                <a:latin typeface="+mj-ea"/>
                <a:ea typeface="+mj-ea"/>
              </a:rPr>
              <a:t>点</a:t>
            </a:r>
            <a:endParaRPr lang="en-US" altLang="zh-CN" sz="3200" b="1" dirty="0">
              <a:solidFill>
                <a:schemeClr val="tx1">
                  <a:lumMod val="75000"/>
                  <a:lumOff val="25000"/>
                </a:schemeClr>
              </a:solidFill>
              <a:latin typeface="+mj-ea"/>
              <a:ea typeface="+mj-ea"/>
            </a:endParaRPr>
          </a:p>
          <a:p>
            <a:pPr marL="457200" indent="-457200">
              <a:lnSpc>
                <a:spcPct val="200000"/>
              </a:lnSpc>
              <a:buFont typeface="Arial" panose="020B0604020202020204" pitchFamily="34" charset="0"/>
              <a:buChar char="•"/>
            </a:pPr>
            <a:r>
              <a:rPr lang="zh-CN" altLang="en-US" sz="3200" b="1" dirty="0">
                <a:latin typeface="+mj-ea"/>
                <a:ea typeface="+mj-ea"/>
              </a:rPr>
              <a:t>成绩评定方法：</a:t>
            </a:r>
            <a:r>
              <a:rPr lang="en-US" altLang="zh-CN" sz="3200" b="1" dirty="0">
                <a:latin typeface="+mj-ea"/>
                <a:ea typeface="+mj-ea"/>
              </a:rPr>
              <a:t>40%</a:t>
            </a:r>
            <a:r>
              <a:rPr lang="zh-CN" altLang="en-US" sz="3200" b="1" dirty="0">
                <a:latin typeface="+mj-ea"/>
                <a:ea typeface="+mj-ea"/>
              </a:rPr>
              <a:t>平时成绩</a:t>
            </a:r>
            <a:r>
              <a:rPr lang="en-US" altLang="zh-CN" sz="3200" b="1" dirty="0">
                <a:latin typeface="+mj-ea"/>
                <a:ea typeface="+mj-ea"/>
              </a:rPr>
              <a:t>+60%</a:t>
            </a:r>
            <a:r>
              <a:rPr lang="zh-CN" altLang="en-US" sz="3200" b="1" dirty="0">
                <a:latin typeface="+mj-ea"/>
                <a:ea typeface="+mj-ea"/>
              </a:rPr>
              <a:t>期末考试成绩</a:t>
            </a:r>
            <a:endParaRPr lang="en-US" altLang="zh-CN" sz="3200" b="1" dirty="0">
              <a:latin typeface="+mj-ea"/>
              <a:ea typeface="+mj-ea"/>
            </a:endParaRPr>
          </a:p>
          <a:p>
            <a:pPr marL="457200" indent="-457200">
              <a:lnSpc>
                <a:spcPct val="200000"/>
              </a:lnSpc>
              <a:buFont typeface="Arial" panose="020B0604020202020204" pitchFamily="34" charset="0"/>
              <a:buChar char="•"/>
            </a:pPr>
            <a:r>
              <a:rPr lang="zh-CN" altLang="en-US" sz="3200" b="1" dirty="0">
                <a:solidFill>
                  <a:schemeClr val="tx1">
                    <a:lumMod val="75000"/>
                    <a:lumOff val="25000"/>
                  </a:schemeClr>
                </a:solidFill>
                <a:latin typeface="+mj-ea"/>
                <a:ea typeface="+mj-ea"/>
              </a:rPr>
              <a:t>平时成绩评定细则</a:t>
            </a:r>
            <a:endParaRPr lang="en-US" altLang="zh-CN" sz="3200" b="1" dirty="0">
              <a:solidFill>
                <a:schemeClr val="tx1">
                  <a:lumMod val="75000"/>
                  <a:lumOff val="25000"/>
                </a:schemeClr>
              </a:solidFill>
              <a:latin typeface="+mj-ea"/>
              <a:ea typeface="+mj-ea"/>
            </a:endParaRPr>
          </a:p>
          <a:p>
            <a:pPr marL="1371600" lvl="1" indent="-457200">
              <a:lnSpc>
                <a:spcPct val="200000"/>
              </a:lnSpc>
              <a:buFont typeface="Arial" panose="020B0604020202020204" pitchFamily="34" charset="0"/>
              <a:buChar char="•"/>
            </a:pPr>
            <a:r>
              <a:rPr lang="en-US" altLang="zh-CN" sz="3200" b="1" dirty="0">
                <a:solidFill>
                  <a:schemeClr val="tx1">
                    <a:lumMod val="75000"/>
                    <a:lumOff val="25000"/>
                  </a:schemeClr>
                </a:solidFill>
                <a:latin typeface="+mj-ea"/>
                <a:ea typeface="+mj-ea"/>
              </a:rPr>
              <a:t>4</a:t>
            </a:r>
            <a:r>
              <a:rPr lang="zh-CN" altLang="en-US" sz="3200" b="1" dirty="0">
                <a:solidFill>
                  <a:schemeClr val="tx1">
                    <a:lumMod val="75000"/>
                    <a:lumOff val="25000"/>
                  </a:schemeClr>
                </a:solidFill>
                <a:latin typeface="+mj-ea"/>
                <a:ea typeface="+mj-ea"/>
              </a:rPr>
              <a:t>次实验，已提交的实验报告为评分依据，每次</a:t>
            </a:r>
            <a:r>
              <a:rPr lang="en-US" altLang="zh-CN" sz="3200" b="1" dirty="0">
                <a:solidFill>
                  <a:schemeClr val="tx1">
                    <a:lumMod val="75000"/>
                    <a:lumOff val="25000"/>
                  </a:schemeClr>
                </a:solidFill>
                <a:latin typeface="+mj-ea"/>
                <a:ea typeface="+mj-ea"/>
              </a:rPr>
              <a:t>4</a:t>
            </a:r>
            <a:r>
              <a:rPr lang="zh-CN" altLang="en-US" sz="3200" b="1" dirty="0">
                <a:solidFill>
                  <a:schemeClr val="tx1">
                    <a:lumMod val="75000"/>
                    <a:lumOff val="25000"/>
                  </a:schemeClr>
                </a:solidFill>
                <a:latin typeface="+mj-ea"/>
                <a:ea typeface="+mj-ea"/>
              </a:rPr>
              <a:t>分，共</a:t>
            </a:r>
            <a:r>
              <a:rPr lang="en-US" altLang="zh-CN" sz="3200" b="1" dirty="0">
                <a:solidFill>
                  <a:schemeClr val="tx1">
                    <a:lumMod val="75000"/>
                    <a:lumOff val="25000"/>
                  </a:schemeClr>
                </a:solidFill>
                <a:latin typeface="+mj-ea"/>
                <a:ea typeface="+mj-ea"/>
              </a:rPr>
              <a:t>16</a:t>
            </a:r>
            <a:r>
              <a:rPr lang="zh-CN" altLang="en-US" sz="3200" b="1" dirty="0">
                <a:solidFill>
                  <a:schemeClr val="tx1">
                    <a:lumMod val="75000"/>
                    <a:lumOff val="25000"/>
                  </a:schemeClr>
                </a:solidFill>
                <a:latin typeface="+mj-ea"/>
                <a:ea typeface="+mj-ea"/>
              </a:rPr>
              <a:t>分</a:t>
            </a:r>
            <a:endParaRPr lang="en-US" altLang="zh-CN" sz="3200" b="1" dirty="0">
              <a:solidFill>
                <a:schemeClr val="tx1">
                  <a:lumMod val="75000"/>
                  <a:lumOff val="25000"/>
                </a:schemeClr>
              </a:solidFill>
              <a:latin typeface="+mj-ea"/>
              <a:ea typeface="+mj-ea"/>
            </a:endParaRPr>
          </a:p>
          <a:p>
            <a:pPr marL="1371600" lvl="1" indent="-457200">
              <a:lnSpc>
                <a:spcPct val="200000"/>
              </a:lnSpc>
              <a:buFont typeface="Arial" panose="020B0604020202020204" pitchFamily="34" charset="0"/>
              <a:buChar char="•"/>
            </a:pPr>
            <a:r>
              <a:rPr lang="en-US" altLang="zh-CN" sz="3200" b="1" dirty="0">
                <a:solidFill>
                  <a:schemeClr val="tx1">
                    <a:lumMod val="75000"/>
                    <a:lumOff val="25000"/>
                  </a:schemeClr>
                </a:solidFill>
                <a:latin typeface="+mj-ea"/>
                <a:ea typeface="+mj-ea"/>
              </a:rPr>
              <a:t>3</a:t>
            </a:r>
            <a:r>
              <a:rPr lang="zh-CN" altLang="en-US" sz="3200" b="1" dirty="0">
                <a:solidFill>
                  <a:schemeClr val="tx1">
                    <a:lumMod val="75000"/>
                    <a:lumOff val="25000"/>
                  </a:schemeClr>
                </a:solidFill>
                <a:latin typeface="+mj-ea"/>
                <a:ea typeface="+mj-ea"/>
              </a:rPr>
              <a:t>次作业（含随堂测验），每次</a:t>
            </a:r>
            <a:r>
              <a:rPr lang="en-US" altLang="zh-CN" sz="3200" b="1" dirty="0">
                <a:solidFill>
                  <a:schemeClr val="tx1">
                    <a:lumMod val="75000"/>
                    <a:lumOff val="25000"/>
                  </a:schemeClr>
                </a:solidFill>
                <a:latin typeface="+mj-ea"/>
                <a:ea typeface="+mj-ea"/>
              </a:rPr>
              <a:t>3</a:t>
            </a:r>
            <a:r>
              <a:rPr lang="zh-CN" altLang="en-US" sz="3200" b="1" dirty="0">
                <a:solidFill>
                  <a:schemeClr val="tx1">
                    <a:lumMod val="75000"/>
                    <a:lumOff val="25000"/>
                  </a:schemeClr>
                </a:solidFill>
                <a:latin typeface="+mj-ea"/>
                <a:ea typeface="+mj-ea"/>
              </a:rPr>
              <a:t>分，共</a:t>
            </a:r>
            <a:r>
              <a:rPr lang="en-US" altLang="zh-CN" sz="3200" b="1" dirty="0">
                <a:solidFill>
                  <a:schemeClr val="tx1">
                    <a:lumMod val="75000"/>
                    <a:lumOff val="25000"/>
                  </a:schemeClr>
                </a:solidFill>
                <a:latin typeface="+mj-ea"/>
                <a:ea typeface="+mj-ea"/>
              </a:rPr>
              <a:t>9</a:t>
            </a:r>
            <a:r>
              <a:rPr lang="zh-CN" altLang="en-US" sz="3200" b="1" dirty="0">
                <a:solidFill>
                  <a:schemeClr val="tx1">
                    <a:lumMod val="75000"/>
                    <a:lumOff val="25000"/>
                  </a:schemeClr>
                </a:solidFill>
                <a:latin typeface="+mj-ea"/>
                <a:ea typeface="+mj-ea"/>
              </a:rPr>
              <a:t>分</a:t>
            </a:r>
            <a:endParaRPr lang="en-US" altLang="zh-CN" sz="3200" b="1" dirty="0">
              <a:solidFill>
                <a:schemeClr val="tx1">
                  <a:lumMod val="75000"/>
                  <a:lumOff val="25000"/>
                </a:schemeClr>
              </a:solidFill>
              <a:latin typeface="+mj-ea"/>
              <a:ea typeface="+mj-ea"/>
            </a:endParaRPr>
          </a:p>
          <a:p>
            <a:pPr marL="1371600" lvl="1" indent="-457200">
              <a:lnSpc>
                <a:spcPct val="200000"/>
              </a:lnSpc>
              <a:buFont typeface="Arial" panose="020B0604020202020204" pitchFamily="34" charset="0"/>
              <a:buChar char="•"/>
            </a:pPr>
            <a:r>
              <a:rPr lang="en-US" altLang="zh-CN" sz="3200" b="1" dirty="0">
                <a:solidFill>
                  <a:schemeClr val="tx1">
                    <a:lumMod val="75000"/>
                    <a:lumOff val="25000"/>
                  </a:schemeClr>
                </a:solidFill>
                <a:latin typeface="+mj-ea"/>
                <a:ea typeface="+mj-ea"/>
              </a:rPr>
              <a:t>4</a:t>
            </a:r>
            <a:r>
              <a:rPr lang="zh-CN" altLang="en-US" sz="3200" b="1" dirty="0">
                <a:solidFill>
                  <a:schemeClr val="tx1">
                    <a:lumMod val="75000"/>
                    <a:lumOff val="25000"/>
                  </a:schemeClr>
                </a:solidFill>
                <a:latin typeface="+mj-ea"/>
                <a:ea typeface="+mj-ea"/>
              </a:rPr>
              <a:t>次点名，每次</a:t>
            </a:r>
            <a:r>
              <a:rPr lang="en-US" altLang="zh-CN" sz="3200" b="1" dirty="0">
                <a:solidFill>
                  <a:schemeClr val="tx1">
                    <a:lumMod val="75000"/>
                    <a:lumOff val="25000"/>
                  </a:schemeClr>
                </a:solidFill>
                <a:latin typeface="+mj-ea"/>
                <a:ea typeface="+mj-ea"/>
              </a:rPr>
              <a:t>2</a:t>
            </a:r>
            <a:r>
              <a:rPr lang="zh-CN" altLang="en-US" sz="3200" b="1" dirty="0">
                <a:solidFill>
                  <a:schemeClr val="tx1">
                    <a:lumMod val="75000"/>
                    <a:lumOff val="25000"/>
                  </a:schemeClr>
                </a:solidFill>
                <a:latin typeface="+mj-ea"/>
                <a:ea typeface="+mj-ea"/>
              </a:rPr>
              <a:t>分，共</a:t>
            </a:r>
            <a:r>
              <a:rPr lang="en-US" altLang="zh-CN" sz="3200" b="1" dirty="0">
                <a:solidFill>
                  <a:schemeClr val="tx1">
                    <a:lumMod val="75000"/>
                    <a:lumOff val="25000"/>
                  </a:schemeClr>
                </a:solidFill>
                <a:latin typeface="+mj-ea"/>
                <a:ea typeface="+mj-ea"/>
              </a:rPr>
              <a:t>8</a:t>
            </a:r>
            <a:r>
              <a:rPr lang="zh-CN" altLang="en-US" sz="3200" b="1" dirty="0">
                <a:solidFill>
                  <a:schemeClr val="tx1">
                    <a:lumMod val="75000"/>
                    <a:lumOff val="25000"/>
                  </a:schemeClr>
                </a:solidFill>
                <a:latin typeface="+mj-ea"/>
                <a:ea typeface="+mj-ea"/>
              </a:rPr>
              <a:t>分</a:t>
            </a:r>
            <a:endParaRPr lang="en-US" altLang="zh-CN" sz="3200" b="1" dirty="0">
              <a:solidFill>
                <a:schemeClr val="tx1">
                  <a:lumMod val="75000"/>
                  <a:lumOff val="25000"/>
                </a:schemeClr>
              </a:solidFill>
              <a:latin typeface="+mj-ea"/>
              <a:ea typeface="+mj-ea"/>
            </a:endParaRPr>
          </a:p>
          <a:p>
            <a:pPr marL="1371600" lvl="1" indent="-457200">
              <a:lnSpc>
                <a:spcPct val="200000"/>
              </a:lnSpc>
              <a:buFont typeface="Arial" panose="020B0604020202020204" pitchFamily="34" charset="0"/>
              <a:buChar char="•"/>
            </a:pPr>
            <a:r>
              <a:rPr lang="zh-CN" altLang="en-US" sz="3200" b="1" dirty="0">
                <a:solidFill>
                  <a:schemeClr val="tx1">
                    <a:lumMod val="75000"/>
                    <a:lumOff val="25000"/>
                  </a:schemeClr>
                </a:solidFill>
                <a:latin typeface="+mj-ea"/>
                <a:ea typeface="+mj-ea"/>
              </a:rPr>
              <a:t>平时表现，每次加</a:t>
            </a:r>
            <a:r>
              <a:rPr lang="en-US" altLang="zh-CN" sz="3200" b="1" dirty="0">
                <a:solidFill>
                  <a:schemeClr val="tx1">
                    <a:lumMod val="75000"/>
                    <a:lumOff val="25000"/>
                  </a:schemeClr>
                </a:solidFill>
                <a:latin typeface="+mj-ea"/>
                <a:ea typeface="+mj-ea"/>
              </a:rPr>
              <a:t>2</a:t>
            </a:r>
            <a:r>
              <a:rPr lang="zh-CN" altLang="en-US" sz="3200" b="1" dirty="0">
                <a:solidFill>
                  <a:schemeClr val="tx1">
                    <a:lumMod val="75000"/>
                    <a:lumOff val="25000"/>
                  </a:schemeClr>
                </a:solidFill>
                <a:latin typeface="+mj-ea"/>
                <a:ea typeface="+mj-ea"/>
              </a:rPr>
              <a:t>分，上不封顶，加满为止</a:t>
            </a:r>
            <a:endParaRPr lang="en-US" altLang="zh-CN" sz="3200" b="1" dirty="0">
              <a:solidFill>
                <a:schemeClr val="tx1">
                  <a:lumMod val="75000"/>
                  <a:lumOff val="25000"/>
                </a:schemeClr>
              </a:solidFill>
              <a:latin typeface="+mj-ea"/>
              <a:ea typeface="+mj-ea"/>
            </a:endParaRPr>
          </a:p>
          <a:p>
            <a:pPr marL="1371600" lvl="1" indent="-457200">
              <a:lnSpc>
                <a:spcPct val="200000"/>
              </a:lnSpc>
              <a:buFont typeface="Arial" panose="020B0604020202020204" pitchFamily="34" charset="0"/>
              <a:buChar char="•"/>
            </a:pPr>
            <a:r>
              <a:rPr lang="en-US" altLang="zh-CN" sz="3200" b="1" dirty="0">
                <a:solidFill>
                  <a:schemeClr val="tx1">
                    <a:lumMod val="75000"/>
                    <a:lumOff val="25000"/>
                  </a:schemeClr>
                </a:solidFill>
                <a:latin typeface="+mj-ea"/>
                <a:ea typeface="+mj-ea"/>
              </a:rPr>
              <a:t>3</a:t>
            </a:r>
            <a:r>
              <a:rPr lang="zh-CN" altLang="en-US" sz="3200" b="1" dirty="0">
                <a:solidFill>
                  <a:schemeClr val="tx1">
                    <a:lumMod val="75000"/>
                    <a:lumOff val="25000"/>
                  </a:schemeClr>
                </a:solidFill>
                <a:latin typeface="+mj-ea"/>
                <a:ea typeface="+mj-ea"/>
              </a:rPr>
              <a:t>次点名未到，取消考试资格</a:t>
            </a:r>
            <a:endParaRPr lang="en-US" altLang="zh-CN" sz="3200" b="1" dirty="0">
              <a:solidFill>
                <a:schemeClr val="tx1">
                  <a:lumMod val="75000"/>
                  <a:lumOff val="25000"/>
                </a:schemeClr>
              </a:solidFill>
              <a:latin typeface="+mj-ea"/>
              <a:ea typeface="+mj-ea"/>
            </a:endParaRPr>
          </a:p>
          <a:p>
            <a:pPr marL="1371600" lvl="1" indent="-457200">
              <a:lnSpc>
                <a:spcPct val="200000"/>
              </a:lnSpc>
              <a:buFont typeface="Arial" panose="020B0604020202020204" pitchFamily="34" charset="0"/>
              <a:buChar char="•"/>
            </a:pPr>
            <a:r>
              <a:rPr lang="zh-CN" altLang="en-US" sz="3200" b="1" dirty="0">
                <a:solidFill>
                  <a:schemeClr val="tx1">
                    <a:lumMod val="75000"/>
                    <a:lumOff val="25000"/>
                  </a:schemeClr>
                </a:solidFill>
                <a:latin typeface="+mj-ea"/>
                <a:ea typeface="+mj-ea"/>
              </a:rPr>
              <a:t>平时成绩不及格，取消考试资格</a:t>
            </a:r>
            <a:endParaRPr lang="en-US" altLang="zh-CN" sz="3200" b="1" dirty="0">
              <a:solidFill>
                <a:schemeClr val="tx1">
                  <a:lumMod val="75000"/>
                  <a:lumOff val="25000"/>
                </a:schemeClr>
              </a:solidFill>
              <a:latin typeface="+mj-ea"/>
              <a:ea typeface="+mj-e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无线网络机构组织</a:t>
            </a:r>
            <a:endParaRPr lang="en-US" altLang="zh-CN" dirty="0"/>
          </a:p>
        </p:txBody>
      </p:sp>
      <p:sp>
        <p:nvSpPr>
          <p:cNvPr id="20" name="矩形 20"/>
          <p:cNvSpPr>
            <a:spLocks noChangeArrowheads="1"/>
          </p:cNvSpPr>
          <p:nvPr/>
        </p:nvSpPr>
        <p:spPr bwMode="auto">
          <a:xfrm>
            <a:off x="1168400" y="1788795"/>
            <a:ext cx="65195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threePt" dir="t"/>
            </a:scene3d>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r>
              <a:rPr lang="zh-CN" altLang="en-US" sz="36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sym typeface="Arial" panose="020B0604020202020204" pitchFamily="34" charset="0"/>
              </a:rPr>
              <a:t>美国联邦通信委员会</a:t>
            </a:r>
            <a:endParaRPr lang="zh-CN" altLang="en-US" sz="3600" b="1"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21" name="文本框 20"/>
          <p:cNvSpPr txBox="1"/>
          <p:nvPr/>
        </p:nvSpPr>
        <p:spPr>
          <a:xfrm>
            <a:off x="981710" y="2712720"/>
            <a:ext cx="6387465" cy="3046095"/>
          </a:xfrm>
          <a:prstGeom prst="rect">
            <a:avLst/>
          </a:prstGeom>
          <a:noFill/>
        </p:spPr>
        <p:txBody>
          <a:bodyPr wrap="square">
            <a:spAutoFit/>
          </a:bodyPr>
          <a:lstStyle/>
          <a:p>
            <a:pPr marL="285750" indent="-285750">
              <a:lnSpc>
                <a:spcPct val="150000"/>
              </a:lnSpc>
              <a:buFont typeface="Wingdings" panose="05000000000000000000" pitchFamily="2" charset="2"/>
              <a:buChar char="l"/>
            </a:pPr>
            <a:r>
              <a:rPr lang="en-US" altLang="zh-CN" sz="3200" dirty="0">
                <a:solidFill>
                  <a:srgbClr val="9B0100"/>
                </a:solidFill>
                <a:latin typeface="微软雅黑" panose="020B0503020204020204" pitchFamily="34" charset="-122"/>
                <a:ea typeface="微软雅黑" panose="020B0503020204020204" pitchFamily="34" charset="-122"/>
                <a:sym typeface="+mn-ea"/>
              </a:rPr>
              <a:t>FCC</a:t>
            </a:r>
            <a:r>
              <a:rPr lang="zh-CN" altLang="en-US" sz="3200" dirty="0">
                <a:solidFill>
                  <a:srgbClr val="9B0100"/>
                </a:solidFill>
                <a:latin typeface="微软雅黑" panose="020B0503020204020204" pitchFamily="34" charset="-122"/>
                <a:ea typeface="微软雅黑" panose="020B0503020204020204" pitchFamily="34" charset="-122"/>
                <a:sym typeface="+mn-ea"/>
              </a:rPr>
              <a:t>：</a:t>
            </a:r>
            <a:r>
              <a:rPr lang="en-US" altLang="zh-CN" sz="3200" dirty="0">
                <a:solidFill>
                  <a:srgbClr val="9B0100"/>
                </a:solidFill>
                <a:latin typeface="微软雅黑" panose="020B0503020204020204" pitchFamily="34" charset="-122"/>
                <a:ea typeface="微软雅黑" panose="020B0503020204020204" pitchFamily="34" charset="-122"/>
                <a:sym typeface="+mn-ea"/>
              </a:rPr>
              <a:t>Federal Communications Commission</a:t>
            </a:r>
            <a:endParaRPr lang="en-US" altLang="zh-CN" sz="3200" dirty="0">
              <a:solidFill>
                <a:srgbClr val="9B01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en-US" altLang="zh-CN" sz="3200" dirty="0">
                <a:solidFill>
                  <a:srgbClr val="9B0100"/>
                </a:solidFill>
                <a:latin typeface="微软雅黑" panose="020B0503020204020204" pitchFamily="34" charset="-122"/>
                <a:ea typeface="微软雅黑" panose="020B0503020204020204" pitchFamily="34" charset="-122"/>
                <a:sym typeface="+mn-ea"/>
              </a:rPr>
              <a:t>1985</a:t>
            </a:r>
            <a:r>
              <a:rPr lang="zh-CN" altLang="en-US" sz="3200" dirty="0">
                <a:solidFill>
                  <a:srgbClr val="9B0100"/>
                </a:solidFill>
                <a:latin typeface="微软雅黑" panose="020B0503020204020204" pitchFamily="34" charset="-122"/>
                <a:ea typeface="微软雅黑" panose="020B0503020204020204" pitchFamily="34" charset="-122"/>
                <a:sym typeface="+mn-ea"/>
              </a:rPr>
              <a:t>年颁布无线电波管理法规，规定</a:t>
            </a:r>
            <a:r>
              <a:rPr lang="en-US" altLang="zh-CN" sz="3200" dirty="0">
                <a:solidFill>
                  <a:srgbClr val="9B0100"/>
                </a:solidFill>
                <a:latin typeface="微软雅黑" panose="020B0503020204020204" pitchFamily="34" charset="-122"/>
                <a:ea typeface="微软雅黑" panose="020B0503020204020204" pitchFamily="34" charset="-122"/>
                <a:sym typeface="+mn-ea"/>
              </a:rPr>
              <a:t>ISM</a:t>
            </a:r>
            <a:r>
              <a:rPr lang="zh-CN" altLang="en-US" sz="3200" dirty="0">
                <a:solidFill>
                  <a:srgbClr val="9B0100"/>
                </a:solidFill>
                <a:latin typeface="微软雅黑" panose="020B0503020204020204" pitchFamily="34" charset="-122"/>
                <a:ea typeface="微软雅黑" panose="020B0503020204020204" pitchFamily="34" charset="-122"/>
                <a:sym typeface="+mn-ea"/>
              </a:rPr>
              <a:t>免费频段</a:t>
            </a:r>
            <a:endParaRPr lang="zh-CN" altLang="en-US" sz="3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22" name="文本框 21"/>
          <p:cNvSpPr txBox="1"/>
          <p:nvPr/>
        </p:nvSpPr>
        <p:spPr>
          <a:xfrm>
            <a:off x="9794875" y="2696845"/>
            <a:ext cx="7888605" cy="4523105"/>
          </a:xfrm>
          <a:prstGeom prst="rect">
            <a:avLst/>
          </a:prstGeom>
          <a:noFill/>
        </p:spPr>
        <p:txBody>
          <a:bodyPr wrap="square">
            <a:spAutoFit/>
          </a:bodyPr>
          <a:lstStyle/>
          <a:p>
            <a:pPr marL="285750" indent="-285750">
              <a:lnSpc>
                <a:spcPct val="150000"/>
              </a:lnSpc>
              <a:buFont typeface="Wingdings" panose="05000000000000000000" pitchFamily="2" charset="2"/>
              <a:buChar char="l"/>
            </a:pPr>
            <a:r>
              <a:rPr lang="en-US" altLang="zh-CN" sz="3200" dirty="0">
                <a:solidFill>
                  <a:srgbClr val="9B0100"/>
                </a:solidFill>
                <a:latin typeface="微软雅黑" panose="020B0503020204020204" pitchFamily="34" charset="-122"/>
                <a:ea typeface="微软雅黑" panose="020B0503020204020204" pitchFamily="34" charset="-122"/>
                <a:sym typeface="+mn-ea"/>
              </a:rPr>
              <a:t>ETSI</a:t>
            </a:r>
            <a:r>
              <a:rPr lang="zh-CN" altLang="en-US" sz="3200" dirty="0">
                <a:solidFill>
                  <a:srgbClr val="9B0100"/>
                </a:solidFill>
                <a:latin typeface="微软雅黑" panose="020B0503020204020204" pitchFamily="34" charset="-122"/>
                <a:ea typeface="微软雅黑" panose="020B0503020204020204" pitchFamily="34" charset="-122"/>
                <a:sym typeface="+mn-ea"/>
              </a:rPr>
              <a:t>：</a:t>
            </a:r>
            <a:r>
              <a:rPr lang="en-US" altLang="zh-CN" sz="3200" dirty="0">
                <a:solidFill>
                  <a:srgbClr val="9B0100"/>
                </a:solidFill>
                <a:latin typeface="微软雅黑" panose="020B0503020204020204" pitchFamily="34" charset="-122"/>
                <a:ea typeface="微软雅黑" panose="020B0503020204020204" pitchFamily="34" charset="-122"/>
                <a:sym typeface="+mn-ea"/>
              </a:rPr>
              <a:t>European Telecommunications Standards Institute</a:t>
            </a:r>
            <a:endParaRPr lang="en-US" altLang="zh-CN" sz="3200" dirty="0">
              <a:solidFill>
                <a:srgbClr val="9B01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3200" dirty="0">
                <a:solidFill>
                  <a:srgbClr val="9B0100"/>
                </a:solidFill>
                <a:latin typeface="微软雅黑" panose="020B0503020204020204" pitchFamily="34" charset="-122"/>
                <a:ea typeface="微软雅黑" panose="020B0503020204020204" pitchFamily="34" charset="-122"/>
                <a:sym typeface="+mn-ea"/>
              </a:rPr>
              <a:t>负责制定可以在欧洲或者更广范围使用的通信标准</a:t>
            </a:r>
            <a:endParaRPr lang="en-US" altLang="zh-CN" sz="3200" dirty="0">
              <a:solidFill>
                <a:srgbClr val="9B01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3200" dirty="0">
                <a:solidFill>
                  <a:srgbClr val="9B0100"/>
                </a:solidFill>
                <a:latin typeface="微软雅黑" panose="020B0503020204020204" pitchFamily="34" charset="-122"/>
                <a:ea typeface="微软雅黑" panose="020B0503020204020204" pitchFamily="34" charset="-122"/>
                <a:sym typeface="+mn-ea"/>
              </a:rPr>
              <a:t>制定的</a:t>
            </a:r>
            <a:r>
              <a:rPr lang="en-US" altLang="zh-CN" sz="3200" dirty="0">
                <a:solidFill>
                  <a:srgbClr val="9B0100"/>
                </a:solidFill>
                <a:latin typeface="微软雅黑" panose="020B0503020204020204" pitchFamily="34" charset="-122"/>
                <a:ea typeface="微软雅黑" panose="020B0503020204020204" pitchFamily="34" charset="-122"/>
                <a:sym typeface="+mn-ea"/>
              </a:rPr>
              <a:t>HiperLAN</a:t>
            </a:r>
            <a:r>
              <a:rPr lang="zh-CN" altLang="en-US" sz="3200" dirty="0">
                <a:solidFill>
                  <a:srgbClr val="9B0100"/>
                </a:solidFill>
                <a:latin typeface="微软雅黑" panose="020B0503020204020204" pitchFamily="34" charset="-122"/>
                <a:ea typeface="微软雅黑" panose="020B0503020204020204" pitchFamily="34" charset="-122"/>
                <a:sym typeface="+mn-ea"/>
              </a:rPr>
              <a:t>是目前</a:t>
            </a:r>
            <a:r>
              <a:rPr lang="en-US" altLang="zh-CN" sz="3200" dirty="0">
                <a:solidFill>
                  <a:srgbClr val="9B0100"/>
                </a:solidFill>
                <a:latin typeface="微软雅黑" panose="020B0503020204020204" pitchFamily="34" charset="-122"/>
                <a:ea typeface="微软雅黑" panose="020B0503020204020204" pitchFamily="34" charset="-122"/>
                <a:sym typeface="+mn-ea"/>
              </a:rPr>
              <a:t>WLAN</a:t>
            </a:r>
            <a:r>
              <a:rPr lang="zh-CN" altLang="en-US" sz="3200" dirty="0">
                <a:solidFill>
                  <a:srgbClr val="9B0100"/>
                </a:solidFill>
                <a:latin typeface="微软雅黑" panose="020B0503020204020204" pitchFamily="34" charset="-122"/>
                <a:ea typeface="微软雅黑" panose="020B0503020204020204" pitchFamily="34" charset="-122"/>
                <a:sym typeface="+mn-ea"/>
              </a:rPr>
              <a:t>的两个典型标准之一</a:t>
            </a:r>
            <a:endParaRPr lang="zh-CN" altLang="en-US" sz="3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168400" y="6657975"/>
            <a:ext cx="6017260" cy="1899285"/>
          </a:xfrm>
          <a:prstGeom prst="rect">
            <a:avLst/>
          </a:prstGeom>
        </p:spPr>
      </p:pic>
      <p:sp>
        <p:nvSpPr>
          <p:cNvPr id="2" name="矩形 20"/>
          <p:cNvSpPr>
            <a:spLocks noChangeArrowheads="1"/>
          </p:cNvSpPr>
          <p:nvPr/>
        </p:nvSpPr>
        <p:spPr bwMode="auto">
          <a:xfrm>
            <a:off x="8957945" y="1788795"/>
            <a:ext cx="65195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r>
              <a:rPr lang="zh-CN" altLang="en-US" sz="36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sym typeface="Arial" panose="020B0604020202020204" pitchFamily="34" charset="0"/>
              </a:rPr>
              <a:t>欧洲电信标准化协会</a:t>
            </a:r>
            <a:endParaRPr lang="zh-CN" altLang="en-US" sz="3600" b="1"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sym typeface="Arial" panose="020B0604020202020204" pitchFamily="34" charset="0"/>
            </a:endParaRPr>
          </a:p>
        </p:txBody>
      </p:sp>
      <p:pic>
        <p:nvPicPr>
          <p:cNvPr id="11" name="图片 10"/>
          <p:cNvPicPr>
            <a:picLocks noChangeAspect="1"/>
          </p:cNvPicPr>
          <p:nvPr/>
        </p:nvPicPr>
        <p:blipFill>
          <a:blip r:embed="rId2"/>
          <a:stretch>
            <a:fillRect/>
          </a:stretch>
        </p:blipFill>
        <p:spPr>
          <a:xfrm>
            <a:off x="10781030" y="7581900"/>
            <a:ext cx="6213475" cy="194881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国际标准化组织</a:t>
            </a:r>
            <a:endParaRPr lang="en-US" altLang="zh-CN" dirty="0"/>
          </a:p>
        </p:txBody>
      </p:sp>
      <p:sp>
        <p:nvSpPr>
          <p:cNvPr id="4" name="Rectangle 3"/>
          <p:cNvSpPr>
            <a:spLocks noGrp="1" noChangeArrowheads="1"/>
          </p:cNvSpPr>
          <p:nvPr>
            <p:ph type="body" idx="4294967295"/>
          </p:nvPr>
        </p:nvSpPr>
        <p:spPr>
          <a:xfrm>
            <a:off x="1080691" y="1112639"/>
            <a:ext cx="12961440" cy="8007857"/>
          </a:xfrm>
        </p:spPr>
        <p:txBody>
          <a:bodyPr/>
          <a:lstStyle/>
          <a:p>
            <a:pPr marL="0" indent="0" eaLnBrk="1" hangingPunct="1">
              <a:lnSpc>
                <a:spcPct val="180000"/>
              </a:lnSpc>
              <a:buClr>
                <a:schemeClr val="tx1">
                  <a:lumMod val="75000"/>
                  <a:lumOff val="25000"/>
                </a:schemeClr>
              </a:buClr>
              <a:buNone/>
            </a:pPr>
            <a:r>
              <a:rPr lang="en-US" altLang="zh-CN" sz="3200" b="1" dirty="0">
                <a:solidFill>
                  <a:schemeClr val="tx1">
                    <a:lumMod val="75000"/>
                    <a:lumOff val="25000"/>
                  </a:schemeClr>
                </a:solidFill>
                <a:latin typeface="+mj-ea"/>
                <a:ea typeface="+mj-ea"/>
              </a:rPr>
              <a:t>ITU</a:t>
            </a:r>
            <a:r>
              <a:rPr lang="zh-CN" altLang="en-US" sz="3200" b="1" dirty="0">
                <a:solidFill>
                  <a:schemeClr val="tx1">
                    <a:lumMod val="75000"/>
                    <a:lumOff val="25000"/>
                  </a:schemeClr>
                </a:solidFill>
                <a:latin typeface="+mj-ea"/>
                <a:ea typeface="+mj-ea"/>
              </a:rPr>
              <a:t>（</a:t>
            </a:r>
            <a:r>
              <a:rPr lang="en-US" altLang="zh-CN" sz="3200" b="1" dirty="0">
                <a:solidFill>
                  <a:schemeClr val="tx1">
                    <a:lumMod val="75000"/>
                    <a:lumOff val="25000"/>
                  </a:schemeClr>
                </a:solidFill>
                <a:latin typeface="+mj-ea"/>
                <a:ea typeface="+mj-ea"/>
              </a:rPr>
              <a:t>International Telecommunication Union</a:t>
            </a:r>
            <a:r>
              <a:rPr lang="zh-CN" altLang="en-US" sz="3200" b="1" dirty="0">
                <a:solidFill>
                  <a:schemeClr val="tx1">
                    <a:lumMod val="75000"/>
                    <a:lumOff val="25000"/>
                  </a:schemeClr>
                </a:solidFill>
                <a:latin typeface="+mj-ea"/>
                <a:ea typeface="+mj-ea"/>
              </a:rPr>
              <a:t>）</a:t>
            </a:r>
            <a:endParaRPr lang="zh-CN" altLang="en-US" sz="3200" b="1" dirty="0">
              <a:solidFill>
                <a:schemeClr val="tx1">
                  <a:lumMod val="75000"/>
                  <a:lumOff val="25000"/>
                </a:schemeClr>
              </a:solidFill>
              <a:latin typeface="+mj-ea"/>
              <a:ea typeface="+mj-ea"/>
            </a:endParaRPr>
          </a:p>
          <a:p>
            <a:pPr lvl="1" eaLnBrk="1" hangingPunct="1">
              <a:lnSpc>
                <a:spcPct val="180000"/>
              </a:lnSpc>
              <a:buClr>
                <a:schemeClr val="tx1">
                  <a:lumMod val="75000"/>
                  <a:lumOff val="25000"/>
                </a:schemeClr>
              </a:buClr>
            </a:pPr>
            <a:r>
              <a:rPr lang="zh-CN" altLang="en-US" sz="2800" dirty="0">
                <a:solidFill>
                  <a:schemeClr val="tx1">
                    <a:lumMod val="65000"/>
                    <a:lumOff val="35000"/>
                  </a:schemeClr>
                </a:solidFill>
                <a:latin typeface="+mj-ea"/>
                <a:ea typeface="+mj-ea"/>
              </a:rPr>
              <a:t>政府机构、厂商、科学组织、运营商</a:t>
            </a:r>
            <a:endParaRPr lang="zh-CN" altLang="en-US" sz="2800" dirty="0">
              <a:solidFill>
                <a:schemeClr val="tx1">
                  <a:lumMod val="65000"/>
                  <a:lumOff val="35000"/>
                </a:schemeClr>
              </a:solidFill>
              <a:latin typeface="+mj-ea"/>
              <a:ea typeface="+mj-ea"/>
            </a:endParaRPr>
          </a:p>
          <a:p>
            <a:pPr marL="0" indent="0" eaLnBrk="1" hangingPunct="1">
              <a:lnSpc>
                <a:spcPct val="180000"/>
              </a:lnSpc>
              <a:buClr>
                <a:schemeClr val="tx1">
                  <a:lumMod val="75000"/>
                  <a:lumOff val="25000"/>
                </a:schemeClr>
              </a:buClr>
              <a:buNone/>
            </a:pPr>
            <a:r>
              <a:rPr lang="en-US" altLang="zh-CN" sz="3200" b="1" dirty="0">
                <a:solidFill>
                  <a:schemeClr val="tx1">
                    <a:lumMod val="75000"/>
                    <a:lumOff val="25000"/>
                  </a:schemeClr>
                </a:solidFill>
                <a:latin typeface="+mj-ea"/>
                <a:ea typeface="+mj-ea"/>
              </a:rPr>
              <a:t>ISO</a:t>
            </a:r>
            <a:r>
              <a:rPr lang="zh-CN" altLang="en-US" sz="3200" b="1" dirty="0">
                <a:solidFill>
                  <a:schemeClr val="tx1">
                    <a:lumMod val="75000"/>
                    <a:lumOff val="25000"/>
                  </a:schemeClr>
                </a:solidFill>
                <a:latin typeface="+mj-ea"/>
                <a:ea typeface="+mj-ea"/>
              </a:rPr>
              <a:t>（</a:t>
            </a:r>
            <a:r>
              <a:rPr lang="en-US" altLang="zh-CN" sz="3200" b="1" dirty="0">
                <a:solidFill>
                  <a:schemeClr val="tx1">
                    <a:lumMod val="75000"/>
                    <a:lumOff val="25000"/>
                  </a:schemeClr>
                </a:solidFill>
                <a:latin typeface="+mj-ea"/>
                <a:ea typeface="+mj-ea"/>
              </a:rPr>
              <a:t>International Standard Organization</a:t>
            </a:r>
            <a:r>
              <a:rPr lang="zh-CN" altLang="en-US" sz="3200" b="1" dirty="0">
                <a:solidFill>
                  <a:schemeClr val="tx1">
                    <a:lumMod val="75000"/>
                    <a:lumOff val="25000"/>
                  </a:schemeClr>
                </a:solidFill>
                <a:latin typeface="+mj-ea"/>
                <a:ea typeface="+mj-ea"/>
              </a:rPr>
              <a:t>）</a:t>
            </a:r>
            <a:endParaRPr lang="zh-CN" altLang="en-US" sz="3200" b="1" dirty="0">
              <a:solidFill>
                <a:schemeClr val="tx1">
                  <a:lumMod val="75000"/>
                  <a:lumOff val="25000"/>
                </a:schemeClr>
              </a:solidFill>
              <a:latin typeface="+mj-ea"/>
              <a:ea typeface="+mj-ea"/>
            </a:endParaRPr>
          </a:p>
          <a:p>
            <a:pPr lvl="1" eaLnBrk="1" hangingPunct="1">
              <a:lnSpc>
                <a:spcPct val="180000"/>
              </a:lnSpc>
              <a:buClr>
                <a:schemeClr val="tx1">
                  <a:lumMod val="75000"/>
                  <a:lumOff val="25000"/>
                </a:schemeClr>
              </a:buClr>
            </a:pPr>
            <a:r>
              <a:rPr lang="zh-CN" altLang="en-US" sz="2800" dirty="0">
                <a:solidFill>
                  <a:schemeClr val="tx1">
                    <a:lumMod val="65000"/>
                    <a:lumOff val="35000"/>
                  </a:schemeClr>
                </a:solidFill>
                <a:latin typeface="+mj-ea"/>
                <a:ea typeface="+mj-ea"/>
              </a:rPr>
              <a:t>各国的标准化机构</a:t>
            </a:r>
            <a:endParaRPr lang="en-US" altLang="zh-CN" sz="2800" dirty="0">
              <a:solidFill>
                <a:schemeClr val="tx1">
                  <a:lumMod val="65000"/>
                  <a:lumOff val="35000"/>
                </a:schemeClr>
              </a:solidFill>
              <a:latin typeface="+mj-ea"/>
              <a:ea typeface="+mj-ea"/>
            </a:endParaRPr>
          </a:p>
          <a:p>
            <a:pPr marL="0" indent="0">
              <a:lnSpc>
                <a:spcPct val="180000"/>
              </a:lnSpc>
              <a:buClr>
                <a:schemeClr val="tx1">
                  <a:lumMod val="75000"/>
                  <a:lumOff val="25000"/>
                </a:schemeClr>
              </a:buClr>
              <a:buNone/>
            </a:pPr>
            <a:r>
              <a:rPr lang="en-US" altLang="zh-CN" sz="3200" b="1" dirty="0">
                <a:solidFill>
                  <a:schemeClr val="tx1">
                    <a:lumMod val="75000"/>
                    <a:lumOff val="25000"/>
                  </a:schemeClr>
                </a:solidFill>
                <a:latin typeface="+mj-ea"/>
                <a:ea typeface="+mj-ea"/>
              </a:rPr>
              <a:t>IEC </a:t>
            </a:r>
            <a:r>
              <a:rPr lang="zh-CN" altLang="en-US" sz="3200" b="1" dirty="0">
                <a:solidFill>
                  <a:schemeClr val="tx1">
                    <a:lumMod val="75000"/>
                    <a:lumOff val="25000"/>
                  </a:schemeClr>
                </a:solidFill>
                <a:latin typeface="+mj-ea"/>
                <a:ea typeface="+mj-ea"/>
              </a:rPr>
              <a:t>（</a:t>
            </a:r>
            <a:r>
              <a:rPr lang="en-US" altLang="zh-CN" sz="3200" b="1" dirty="0">
                <a:solidFill>
                  <a:schemeClr val="tx1">
                    <a:lumMod val="75000"/>
                    <a:lumOff val="25000"/>
                  </a:schemeClr>
                </a:solidFill>
                <a:latin typeface="+mj-ea"/>
                <a:ea typeface="+mj-ea"/>
              </a:rPr>
              <a:t>International Electrical Commission</a:t>
            </a:r>
            <a:r>
              <a:rPr lang="zh-CN" altLang="en-US" sz="3200" b="1" dirty="0">
                <a:solidFill>
                  <a:schemeClr val="tx1">
                    <a:lumMod val="75000"/>
                    <a:lumOff val="25000"/>
                  </a:schemeClr>
                </a:solidFill>
                <a:latin typeface="+mj-ea"/>
                <a:ea typeface="+mj-ea"/>
              </a:rPr>
              <a:t>）</a:t>
            </a:r>
            <a:endParaRPr lang="en-US" altLang="zh-CN" sz="3200" b="1" dirty="0">
              <a:solidFill>
                <a:schemeClr val="tx1">
                  <a:lumMod val="75000"/>
                  <a:lumOff val="25000"/>
                </a:schemeClr>
              </a:solidFill>
              <a:latin typeface="+mj-ea"/>
              <a:ea typeface="+mj-ea"/>
            </a:endParaRPr>
          </a:p>
          <a:p>
            <a:pPr lvl="1">
              <a:lnSpc>
                <a:spcPct val="180000"/>
              </a:lnSpc>
              <a:buClr>
                <a:schemeClr val="tx1">
                  <a:lumMod val="75000"/>
                  <a:lumOff val="25000"/>
                </a:schemeClr>
              </a:buClr>
            </a:pPr>
            <a:r>
              <a:rPr lang="zh-CN" altLang="en-US" sz="2800" dirty="0">
                <a:solidFill>
                  <a:schemeClr val="tx1">
                    <a:lumMod val="65000"/>
                    <a:lumOff val="35000"/>
                  </a:schemeClr>
                </a:solidFill>
                <a:latin typeface="+mj-ea"/>
                <a:ea typeface="+mj-ea"/>
              </a:rPr>
              <a:t>各国的标准化机构</a:t>
            </a:r>
            <a:endParaRPr lang="zh-CN" altLang="en-US" sz="3200" dirty="0">
              <a:solidFill>
                <a:schemeClr val="tx1">
                  <a:lumMod val="65000"/>
                  <a:lumOff val="35000"/>
                </a:schemeClr>
              </a:solidFill>
              <a:latin typeface="+mj-ea"/>
              <a:ea typeface="+mj-ea"/>
            </a:endParaRPr>
          </a:p>
          <a:p>
            <a:pPr marL="0" indent="0" eaLnBrk="1" hangingPunct="1">
              <a:lnSpc>
                <a:spcPct val="180000"/>
              </a:lnSpc>
              <a:buClr>
                <a:schemeClr val="tx1">
                  <a:lumMod val="75000"/>
                  <a:lumOff val="25000"/>
                </a:schemeClr>
              </a:buClr>
              <a:buNone/>
            </a:pPr>
            <a:r>
              <a:rPr lang="en-US" altLang="zh-CN" sz="3200" b="1" dirty="0">
                <a:solidFill>
                  <a:schemeClr val="tx1">
                    <a:lumMod val="75000"/>
                    <a:lumOff val="25000"/>
                  </a:schemeClr>
                </a:solidFill>
                <a:latin typeface="+mj-ea"/>
                <a:ea typeface="+mj-ea"/>
              </a:rPr>
              <a:t>IEEE</a:t>
            </a:r>
            <a:r>
              <a:rPr lang="zh-CN" altLang="en-US" sz="3200" b="1" dirty="0">
                <a:solidFill>
                  <a:schemeClr val="tx1">
                    <a:lumMod val="75000"/>
                    <a:lumOff val="25000"/>
                  </a:schemeClr>
                </a:solidFill>
                <a:latin typeface="+mj-ea"/>
                <a:ea typeface="+mj-ea"/>
              </a:rPr>
              <a:t>（</a:t>
            </a:r>
            <a:r>
              <a:rPr lang="en-US" altLang="zh-CN" sz="3200" b="1" dirty="0">
                <a:solidFill>
                  <a:schemeClr val="tx1">
                    <a:lumMod val="75000"/>
                    <a:lumOff val="25000"/>
                  </a:schemeClr>
                </a:solidFill>
                <a:latin typeface="+mj-ea"/>
                <a:ea typeface="+mj-ea"/>
              </a:rPr>
              <a:t>Institute of Electrical and Electronics Engineers</a:t>
            </a:r>
            <a:r>
              <a:rPr lang="zh-CN" altLang="en-US" sz="3200" b="1" dirty="0">
                <a:solidFill>
                  <a:schemeClr val="tx1">
                    <a:lumMod val="75000"/>
                    <a:lumOff val="25000"/>
                  </a:schemeClr>
                </a:solidFill>
                <a:latin typeface="+mj-ea"/>
                <a:ea typeface="+mj-ea"/>
              </a:rPr>
              <a:t>）</a:t>
            </a:r>
            <a:endParaRPr lang="zh-CN" altLang="en-US" sz="3200" b="1" dirty="0">
              <a:solidFill>
                <a:schemeClr val="tx1">
                  <a:lumMod val="75000"/>
                  <a:lumOff val="25000"/>
                </a:schemeClr>
              </a:solidFill>
              <a:latin typeface="+mj-ea"/>
              <a:ea typeface="+mj-ea"/>
            </a:endParaRPr>
          </a:p>
          <a:p>
            <a:pPr lvl="1" eaLnBrk="1" hangingPunct="1">
              <a:lnSpc>
                <a:spcPct val="180000"/>
              </a:lnSpc>
              <a:buClr>
                <a:schemeClr val="tx1">
                  <a:lumMod val="75000"/>
                  <a:lumOff val="25000"/>
                </a:schemeClr>
              </a:buClr>
            </a:pPr>
            <a:r>
              <a:rPr lang="zh-CN" altLang="en-US" sz="2800" dirty="0">
                <a:solidFill>
                  <a:schemeClr val="tx1">
                    <a:lumMod val="65000"/>
                    <a:lumOff val="35000"/>
                  </a:schemeClr>
                </a:solidFill>
                <a:latin typeface="+mj-ea"/>
                <a:ea typeface="+mj-ea"/>
              </a:rPr>
              <a:t>技术团体</a:t>
            </a:r>
            <a:endParaRPr lang="zh-CN" altLang="en-US" sz="2800" dirty="0">
              <a:solidFill>
                <a:schemeClr val="tx1">
                  <a:lumMod val="65000"/>
                  <a:lumOff val="35000"/>
                </a:schemeClr>
              </a:solidFill>
              <a:latin typeface="+mj-ea"/>
              <a:ea typeface="+mj-ea"/>
            </a:endParaRPr>
          </a:p>
          <a:p>
            <a:pPr marL="0" indent="0" eaLnBrk="1" hangingPunct="1">
              <a:lnSpc>
                <a:spcPct val="180000"/>
              </a:lnSpc>
              <a:buClr>
                <a:schemeClr val="tx1">
                  <a:lumMod val="75000"/>
                  <a:lumOff val="25000"/>
                </a:schemeClr>
              </a:buClr>
              <a:buNone/>
            </a:pPr>
            <a:r>
              <a:rPr lang="en-US" altLang="zh-CN" sz="3200" b="1" dirty="0">
                <a:solidFill>
                  <a:schemeClr val="tx1">
                    <a:lumMod val="75000"/>
                    <a:lumOff val="25000"/>
                  </a:schemeClr>
                </a:solidFill>
                <a:latin typeface="+mj-ea"/>
                <a:ea typeface="+mj-ea"/>
              </a:rPr>
              <a:t>IAB</a:t>
            </a:r>
            <a:r>
              <a:rPr lang="zh-CN" altLang="en-US" sz="3200" b="1" dirty="0">
                <a:solidFill>
                  <a:schemeClr val="tx1">
                    <a:lumMod val="75000"/>
                    <a:lumOff val="25000"/>
                  </a:schemeClr>
                </a:solidFill>
                <a:latin typeface="+mj-ea"/>
                <a:ea typeface="+mj-ea"/>
              </a:rPr>
              <a:t>（</a:t>
            </a:r>
            <a:r>
              <a:rPr lang="en-US" altLang="zh-CN" sz="3200" b="1" dirty="0">
                <a:solidFill>
                  <a:schemeClr val="tx1">
                    <a:lumMod val="75000"/>
                    <a:lumOff val="25000"/>
                  </a:schemeClr>
                </a:solidFill>
                <a:latin typeface="+mj-ea"/>
                <a:ea typeface="+mj-ea"/>
              </a:rPr>
              <a:t>Internet Architecture Board</a:t>
            </a:r>
            <a:r>
              <a:rPr lang="zh-CN" altLang="en-US" sz="3200" b="1" dirty="0">
                <a:solidFill>
                  <a:schemeClr val="tx1">
                    <a:lumMod val="75000"/>
                    <a:lumOff val="25000"/>
                  </a:schemeClr>
                </a:solidFill>
                <a:latin typeface="+mj-ea"/>
                <a:ea typeface="+mj-ea"/>
              </a:rPr>
              <a:t>）</a:t>
            </a:r>
            <a:endParaRPr lang="zh-CN" altLang="en-US" sz="3200" b="1" dirty="0">
              <a:solidFill>
                <a:schemeClr val="tx1">
                  <a:lumMod val="75000"/>
                  <a:lumOff val="25000"/>
                </a:schemeClr>
              </a:solidFill>
              <a:latin typeface="+mj-ea"/>
              <a:ea typeface="+mj-ea"/>
            </a:endParaRPr>
          </a:p>
          <a:p>
            <a:pPr lvl="1" eaLnBrk="1" hangingPunct="1">
              <a:lnSpc>
                <a:spcPct val="180000"/>
              </a:lnSpc>
              <a:buClr>
                <a:schemeClr val="tx1">
                  <a:lumMod val="75000"/>
                  <a:lumOff val="25000"/>
                </a:schemeClr>
              </a:buClr>
            </a:pPr>
            <a:r>
              <a:rPr lang="zh-CN" altLang="en-US" sz="2800" dirty="0">
                <a:solidFill>
                  <a:schemeClr val="tx1">
                    <a:lumMod val="65000"/>
                    <a:lumOff val="35000"/>
                  </a:schemeClr>
                </a:solidFill>
                <a:latin typeface="+mj-ea"/>
                <a:ea typeface="+mj-ea"/>
              </a:rPr>
              <a:t>政府机构</a:t>
            </a:r>
            <a:endParaRPr lang="zh-CN" altLang="en-US" sz="2800" dirty="0">
              <a:solidFill>
                <a:schemeClr val="tx1">
                  <a:lumMod val="65000"/>
                  <a:lumOff val="35000"/>
                </a:schemeClr>
              </a:solidFill>
              <a:latin typeface="+mj-ea"/>
              <a:ea typeface="+mj-e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ITU</a:t>
            </a:r>
            <a:endParaRPr lang="en-US" altLang="zh-CN" dirty="0"/>
          </a:p>
        </p:txBody>
      </p:sp>
      <p:sp>
        <p:nvSpPr>
          <p:cNvPr id="6" name="内容占位符 2"/>
          <p:cNvSpPr txBox="1"/>
          <p:nvPr/>
        </p:nvSpPr>
        <p:spPr>
          <a:xfrm>
            <a:off x="1571813" y="1904728"/>
            <a:ext cx="15206622" cy="4824536"/>
          </a:xfr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lnSpc>
                <a:spcPct val="150000"/>
              </a:lnSpc>
              <a:spcAft>
                <a:spcPts val="0"/>
              </a:spcAft>
              <a:buClr>
                <a:schemeClr val="tx1">
                  <a:lumMod val="75000"/>
                  <a:lumOff val="25000"/>
                </a:schemeClr>
              </a:buClr>
            </a:pPr>
            <a:r>
              <a:rPr lang="zh-CN" altLang="en-US" sz="2800" dirty="0">
                <a:solidFill>
                  <a:schemeClr val="tx1">
                    <a:lumMod val="75000"/>
                    <a:lumOff val="25000"/>
                  </a:schemeClr>
                </a:solidFill>
                <a:latin typeface="+mj-ea"/>
                <a:ea typeface="+mj-ea"/>
              </a:rPr>
              <a:t>电信领域中最有影响的组织：</a:t>
            </a:r>
            <a:r>
              <a:rPr lang="en-US" altLang="zh-CN" sz="2800" dirty="0">
                <a:solidFill>
                  <a:schemeClr val="tx1">
                    <a:lumMod val="75000"/>
                    <a:lumOff val="25000"/>
                  </a:schemeClr>
                </a:solidFill>
                <a:latin typeface="+mj-ea"/>
                <a:ea typeface="+mj-ea"/>
              </a:rPr>
              <a:t>ITU </a:t>
            </a:r>
            <a:r>
              <a:rPr lang="zh-CN" altLang="en-US" sz="2800" dirty="0">
                <a:solidFill>
                  <a:schemeClr val="tx1">
                    <a:lumMod val="75000"/>
                    <a:lumOff val="25000"/>
                  </a:schemeClr>
                </a:solidFill>
                <a:latin typeface="+mj-ea"/>
                <a:ea typeface="+mj-ea"/>
              </a:rPr>
              <a:t>国际电信联盟；多个欧洲国家于</a:t>
            </a:r>
            <a:r>
              <a:rPr lang="en-US" altLang="zh-CN" sz="2800" dirty="0">
                <a:solidFill>
                  <a:schemeClr val="tx1">
                    <a:lumMod val="75000"/>
                    <a:lumOff val="25000"/>
                  </a:schemeClr>
                </a:solidFill>
                <a:latin typeface="+mj-ea"/>
                <a:ea typeface="+mj-ea"/>
              </a:rPr>
              <a:t>1865</a:t>
            </a:r>
            <a:r>
              <a:rPr lang="zh-CN" altLang="en-US" sz="2800" dirty="0">
                <a:solidFill>
                  <a:schemeClr val="tx1">
                    <a:lumMod val="75000"/>
                    <a:lumOff val="25000"/>
                  </a:schemeClr>
                </a:solidFill>
                <a:latin typeface="+mj-ea"/>
                <a:ea typeface="+mj-ea"/>
              </a:rPr>
              <a:t>年成立的制定国际电信标准的专门机构，</a:t>
            </a:r>
            <a:r>
              <a:rPr lang="en-US" altLang="zh-CN" sz="2800" dirty="0">
                <a:solidFill>
                  <a:schemeClr val="tx1">
                    <a:lumMod val="75000"/>
                    <a:lumOff val="25000"/>
                  </a:schemeClr>
                </a:solidFill>
                <a:latin typeface="+mj-ea"/>
                <a:ea typeface="+mj-ea"/>
              </a:rPr>
              <a:t>1947</a:t>
            </a:r>
            <a:r>
              <a:rPr lang="zh-CN" altLang="en-US" sz="2800" dirty="0">
                <a:solidFill>
                  <a:schemeClr val="tx1">
                    <a:lumMod val="75000"/>
                    <a:lumOff val="25000"/>
                  </a:schemeClr>
                </a:solidFill>
                <a:latin typeface="+mj-ea"/>
                <a:ea typeface="+mj-ea"/>
              </a:rPr>
              <a:t>年</a:t>
            </a:r>
            <a:r>
              <a:rPr lang="en-US" altLang="zh-CN" sz="2800" dirty="0">
                <a:solidFill>
                  <a:schemeClr val="tx1">
                    <a:lumMod val="75000"/>
                    <a:lumOff val="25000"/>
                  </a:schemeClr>
                </a:solidFill>
                <a:latin typeface="+mj-ea"/>
                <a:ea typeface="+mj-ea"/>
              </a:rPr>
              <a:t>ITU</a:t>
            </a:r>
            <a:r>
              <a:rPr lang="zh-CN" altLang="en-US" sz="2800" dirty="0">
                <a:solidFill>
                  <a:schemeClr val="tx1">
                    <a:lumMod val="75000"/>
                    <a:lumOff val="25000"/>
                  </a:schemeClr>
                </a:solidFill>
                <a:latin typeface="+mj-ea"/>
                <a:ea typeface="+mj-ea"/>
              </a:rPr>
              <a:t>成为了联合国的代理机构，成员几乎扩展到每一个成员国。</a:t>
            </a:r>
            <a:endParaRPr lang="en-US" altLang="zh-CN" sz="2800" dirty="0">
              <a:solidFill>
                <a:schemeClr val="tx1">
                  <a:lumMod val="75000"/>
                  <a:lumOff val="25000"/>
                </a:schemeClr>
              </a:solidFill>
              <a:latin typeface="+mj-ea"/>
              <a:ea typeface="+mj-ea"/>
            </a:endParaRPr>
          </a:p>
          <a:p>
            <a:pPr marL="0" indent="0" fontAlgn="auto">
              <a:lnSpc>
                <a:spcPct val="50000"/>
              </a:lnSpc>
              <a:spcAft>
                <a:spcPts val="0"/>
              </a:spcAft>
              <a:buClr>
                <a:schemeClr val="tx1">
                  <a:lumMod val="75000"/>
                  <a:lumOff val="25000"/>
                </a:schemeClr>
              </a:buClr>
              <a:buNone/>
            </a:pPr>
            <a:endParaRPr lang="en-US" altLang="zh-CN" sz="2800" dirty="0">
              <a:solidFill>
                <a:schemeClr val="tx1">
                  <a:lumMod val="75000"/>
                  <a:lumOff val="25000"/>
                </a:schemeClr>
              </a:solidFill>
              <a:latin typeface="+mj-ea"/>
              <a:ea typeface="+mj-ea"/>
            </a:endParaRPr>
          </a:p>
          <a:p>
            <a:pPr fontAlgn="auto">
              <a:lnSpc>
                <a:spcPct val="150000"/>
              </a:lnSpc>
              <a:spcAft>
                <a:spcPts val="0"/>
              </a:spcAft>
              <a:buClr>
                <a:schemeClr val="tx1">
                  <a:lumMod val="75000"/>
                  <a:lumOff val="25000"/>
                </a:schemeClr>
              </a:buClr>
            </a:pPr>
            <a:r>
              <a:rPr lang="zh-CN" altLang="en-US" sz="2800" dirty="0">
                <a:solidFill>
                  <a:schemeClr val="tx1">
                    <a:lumMod val="75000"/>
                    <a:lumOff val="25000"/>
                  </a:schemeClr>
                </a:solidFill>
                <a:latin typeface="+mj-ea"/>
                <a:ea typeface="+mj-ea"/>
              </a:rPr>
              <a:t>三个主要部门：无线电通信</a:t>
            </a:r>
            <a:r>
              <a:rPr lang="en-US" altLang="zh-CN" sz="2800" dirty="0">
                <a:solidFill>
                  <a:schemeClr val="tx1">
                    <a:lumMod val="75000"/>
                    <a:lumOff val="25000"/>
                  </a:schemeClr>
                </a:solidFill>
                <a:latin typeface="+mj-ea"/>
                <a:ea typeface="+mj-ea"/>
              </a:rPr>
              <a:t>ITU-R</a:t>
            </a:r>
            <a:r>
              <a:rPr lang="zh-CN" altLang="en-US" sz="2800" dirty="0">
                <a:solidFill>
                  <a:schemeClr val="tx1">
                    <a:lumMod val="75000"/>
                    <a:lumOff val="25000"/>
                  </a:schemeClr>
                </a:solidFill>
                <a:latin typeface="+mj-ea"/>
                <a:ea typeface="+mj-ea"/>
              </a:rPr>
              <a:t>（无线电频率分配）、标准化</a:t>
            </a:r>
            <a:r>
              <a:rPr lang="en-US" altLang="zh-CN" sz="2800" dirty="0">
                <a:solidFill>
                  <a:schemeClr val="tx1">
                    <a:lumMod val="75000"/>
                    <a:lumOff val="25000"/>
                  </a:schemeClr>
                </a:solidFill>
                <a:latin typeface="+mj-ea"/>
                <a:ea typeface="+mj-ea"/>
              </a:rPr>
              <a:t>ITU-T</a:t>
            </a:r>
            <a:r>
              <a:rPr lang="zh-CN" altLang="en-US" sz="2800" dirty="0">
                <a:solidFill>
                  <a:schemeClr val="tx1">
                    <a:lumMod val="75000"/>
                    <a:lumOff val="25000"/>
                  </a:schemeClr>
                </a:solidFill>
                <a:latin typeface="+mj-ea"/>
                <a:ea typeface="+mj-ea"/>
              </a:rPr>
              <a:t>（标准建议）和电信发展</a:t>
            </a:r>
            <a:r>
              <a:rPr lang="en-US" altLang="zh-CN" sz="2800" dirty="0">
                <a:solidFill>
                  <a:schemeClr val="tx1">
                    <a:lumMod val="75000"/>
                    <a:lumOff val="25000"/>
                  </a:schemeClr>
                </a:solidFill>
                <a:latin typeface="+mj-ea"/>
                <a:ea typeface="+mj-ea"/>
              </a:rPr>
              <a:t>ITU-D</a:t>
            </a:r>
            <a:r>
              <a:rPr lang="zh-CN" altLang="en-US" sz="2800" dirty="0">
                <a:solidFill>
                  <a:schemeClr val="tx1">
                    <a:lumMod val="75000"/>
                    <a:lumOff val="25000"/>
                  </a:schemeClr>
                </a:solidFill>
                <a:latin typeface="+mj-ea"/>
                <a:ea typeface="+mj-ea"/>
              </a:rPr>
              <a:t>（普及电信技术）。</a:t>
            </a:r>
            <a:endParaRPr lang="en-US" altLang="zh-CN" sz="2800" dirty="0">
              <a:solidFill>
                <a:schemeClr val="tx1">
                  <a:lumMod val="75000"/>
                  <a:lumOff val="25000"/>
                </a:schemeClr>
              </a:solidFill>
              <a:latin typeface="+mj-ea"/>
              <a:ea typeface="+mj-ea"/>
            </a:endParaRPr>
          </a:p>
        </p:txBody>
      </p:sp>
      <p:pic>
        <p:nvPicPr>
          <p:cNvPr id="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161811" y="5577135"/>
            <a:ext cx="2952328" cy="3298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ISO</a:t>
            </a:r>
            <a:endParaRPr lang="en-US" altLang="zh-CN" dirty="0"/>
          </a:p>
        </p:txBody>
      </p:sp>
      <p:sp>
        <p:nvSpPr>
          <p:cNvPr id="8" name="内容占位符 2"/>
          <p:cNvSpPr txBox="1"/>
          <p:nvPr/>
        </p:nvSpPr>
        <p:spPr>
          <a:xfrm>
            <a:off x="1571813" y="1897985"/>
            <a:ext cx="14846582" cy="8503686"/>
          </a:xfr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lnSpc>
                <a:spcPct val="150000"/>
              </a:lnSpc>
              <a:spcAft>
                <a:spcPts val="0"/>
              </a:spcAft>
              <a:buClr>
                <a:schemeClr val="tx1">
                  <a:lumMod val="75000"/>
                  <a:lumOff val="25000"/>
                </a:schemeClr>
              </a:buClr>
            </a:pPr>
            <a:r>
              <a:rPr lang="en-US" altLang="zh-CN" sz="2800" dirty="0">
                <a:solidFill>
                  <a:schemeClr val="tx1">
                    <a:lumMod val="75000"/>
                    <a:lumOff val="25000"/>
                  </a:schemeClr>
                </a:solidFill>
                <a:latin typeface="+mj-ea"/>
                <a:ea typeface="+mj-ea"/>
              </a:rPr>
              <a:t>ISO </a:t>
            </a:r>
            <a:r>
              <a:rPr lang="zh-CN" altLang="en-US" sz="2800" dirty="0">
                <a:solidFill>
                  <a:schemeClr val="tx1">
                    <a:lumMod val="75000"/>
                    <a:lumOff val="25000"/>
                  </a:schemeClr>
                </a:solidFill>
                <a:latin typeface="+mj-ea"/>
                <a:ea typeface="+mj-ea"/>
              </a:rPr>
              <a:t>国际化标准组织。成立于</a:t>
            </a:r>
            <a:r>
              <a:rPr lang="en-US" altLang="zh-CN" sz="2800" dirty="0">
                <a:solidFill>
                  <a:schemeClr val="tx1">
                    <a:lumMod val="75000"/>
                    <a:lumOff val="25000"/>
                  </a:schemeClr>
                </a:solidFill>
                <a:latin typeface="+mj-ea"/>
                <a:ea typeface="+mj-ea"/>
              </a:rPr>
              <a:t>1947</a:t>
            </a:r>
            <a:r>
              <a:rPr lang="zh-CN" altLang="en-US" sz="2800" dirty="0">
                <a:solidFill>
                  <a:schemeClr val="tx1">
                    <a:lumMod val="75000"/>
                    <a:lumOff val="25000"/>
                  </a:schemeClr>
                </a:solidFill>
                <a:latin typeface="+mj-ea"/>
                <a:ea typeface="+mj-ea"/>
              </a:rPr>
              <a:t>年</a:t>
            </a:r>
            <a:r>
              <a:rPr lang="en-US" altLang="zh-CN" sz="2800" dirty="0">
                <a:solidFill>
                  <a:schemeClr val="tx1">
                    <a:lumMod val="75000"/>
                    <a:lumOff val="25000"/>
                  </a:schemeClr>
                </a:solidFill>
                <a:latin typeface="+mj-ea"/>
                <a:ea typeface="+mj-ea"/>
              </a:rPr>
              <a:t>2</a:t>
            </a:r>
            <a:r>
              <a:rPr lang="zh-CN" altLang="en-US" sz="2800" dirty="0">
                <a:solidFill>
                  <a:schemeClr val="tx1">
                    <a:lumMod val="75000"/>
                    <a:lumOff val="25000"/>
                  </a:schemeClr>
                </a:solidFill>
                <a:latin typeface="+mj-ea"/>
                <a:ea typeface="+mj-ea"/>
              </a:rPr>
              <a:t>月</a:t>
            </a:r>
            <a:r>
              <a:rPr lang="en-US" altLang="zh-CN" sz="2800" dirty="0">
                <a:solidFill>
                  <a:schemeClr val="tx1">
                    <a:lumMod val="75000"/>
                    <a:lumOff val="25000"/>
                  </a:schemeClr>
                </a:solidFill>
                <a:latin typeface="+mj-ea"/>
                <a:ea typeface="+mj-ea"/>
              </a:rPr>
              <a:t>23</a:t>
            </a:r>
            <a:r>
              <a:rPr lang="zh-CN" altLang="en-US" sz="2800" dirty="0">
                <a:solidFill>
                  <a:schemeClr val="tx1">
                    <a:lumMod val="75000"/>
                    <a:lumOff val="25000"/>
                  </a:schemeClr>
                </a:solidFill>
                <a:latin typeface="+mj-ea"/>
                <a:ea typeface="+mj-ea"/>
              </a:rPr>
              <a:t>日，由</a:t>
            </a:r>
            <a:r>
              <a:rPr lang="en-US" altLang="zh-CN" sz="2800" dirty="0">
                <a:solidFill>
                  <a:schemeClr val="tx1">
                    <a:lumMod val="75000"/>
                    <a:lumOff val="25000"/>
                  </a:schemeClr>
                </a:solidFill>
                <a:latin typeface="+mj-ea"/>
                <a:ea typeface="+mj-ea"/>
              </a:rPr>
              <a:t>89</a:t>
            </a:r>
            <a:r>
              <a:rPr lang="zh-CN" altLang="en-US" sz="2800" dirty="0">
                <a:solidFill>
                  <a:schemeClr val="tx1">
                    <a:lumMod val="75000"/>
                    <a:lumOff val="25000"/>
                  </a:schemeClr>
                </a:solidFill>
                <a:latin typeface="+mj-ea"/>
                <a:ea typeface="+mj-ea"/>
              </a:rPr>
              <a:t>个成员国的国家标准组织组成。负责为大量学科领域制定标准，从螺丝螺纹到电话的的外形，目前已发布了</a:t>
            </a:r>
            <a:r>
              <a:rPr lang="en-US" altLang="zh-CN" sz="2800" dirty="0">
                <a:solidFill>
                  <a:schemeClr val="tx1">
                    <a:lumMod val="75000"/>
                    <a:lumOff val="25000"/>
                  </a:schemeClr>
                </a:solidFill>
                <a:latin typeface="+mj-ea"/>
                <a:ea typeface="+mj-ea"/>
              </a:rPr>
              <a:t>13000</a:t>
            </a:r>
            <a:r>
              <a:rPr lang="zh-CN" altLang="en-US" sz="2800" dirty="0">
                <a:solidFill>
                  <a:schemeClr val="tx1">
                    <a:lumMod val="75000"/>
                    <a:lumOff val="25000"/>
                  </a:schemeClr>
                </a:solidFill>
                <a:latin typeface="+mj-ea"/>
                <a:ea typeface="+mj-ea"/>
              </a:rPr>
              <a:t>多个标准；</a:t>
            </a:r>
            <a:endParaRPr lang="en-US" altLang="zh-CN" sz="2800" dirty="0">
              <a:solidFill>
                <a:schemeClr val="tx1">
                  <a:lumMod val="75000"/>
                  <a:lumOff val="25000"/>
                </a:schemeClr>
              </a:solidFill>
              <a:latin typeface="+mj-ea"/>
              <a:ea typeface="+mj-ea"/>
            </a:endParaRPr>
          </a:p>
          <a:p>
            <a:pPr fontAlgn="auto">
              <a:lnSpc>
                <a:spcPct val="50000"/>
              </a:lnSpc>
              <a:spcAft>
                <a:spcPts val="0"/>
              </a:spcAft>
              <a:buClr>
                <a:schemeClr val="tx1">
                  <a:lumMod val="75000"/>
                  <a:lumOff val="25000"/>
                </a:schemeClr>
              </a:buClr>
            </a:pPr>
            <a:endParaRPr lang="en-US" altLang="zh-CN" sz="2800" dirty="0">
              <a:solidFill>
                <a:schemeClr val="tx1">
                  <a:lumMod val="75000"/>
                  <a:lumOff val="25000"/>
                </a:schemeClr>
              </a:solidFill>
              <a:latin typeface="+mj-ea"/>
              <a:ea typeface="+mj-ea"/>
            </a:endParaRPr>
          </a:p>
          <a:p>
            <a:pPr fontAlgn="auto">
              <a:lnSpc>
                <a:spcPct val="150000"/>
              </a:lnSpc>
              <a:spcAft>
                <a:spcPts val="0"/>
              </a:spcAft>
              <a:buClr>
                <a:schemeClr val="tx1">
                  <a:lumMod val="75000"/>
                  <a:lumOff val="25000"/>
                </a:schemeClr>
              </a:buClr>
            </a:pPr>
            <a:r>
              <a:rPr lang="zh-CN" altLang="en-US" sz="2800" dirty="0">
                <a:solidFill>
                  <a:schemeClr val="tx1">
                    <a:lumMod val="75000"/>
                    <a:lumOff val="25000"/>
                  </a:schemeClr>
                </a:solidFill>
                <a:latin typeface="+mj-ea"/>
                <a:ea typeface="+mj-ea"/>
              </a:rPr>
              <a:t>当某国或领域需要一个国际标准时，</a:t>
            </a:r>
            <a:r>
              <a:rPr lang="en-US" altLang="zh-CN" sz="2800" dirty="0">
                <a:solidFill>
                  <a:schemeClr val="tx1">
                    <a:lumMod val="75000"/>
                    <a:lumOff val="25000"/>
                  </a:schemeClr>
                </a:solidFill>
                <a:latin typeface="+mj-ea"/>
                <a:ea typeface="+mj-ea"/>
              </a:rPr>
              <a:t>ISO</a:t>
            </a:r>
            <a:r>
              <a:rPr lang="zh-CN" altLang="en-US" sz="2800" dirty="0">
                <a:solidFill>
                  <a:schemeClr val="tx1">
                    <a:lumMod val="75000"/>
                    <a:lumOff val="25000"/>
                  </a:schemeClr>
                </a:solidFill>
                <a:latin typeface="+mj-ea"/>
                <a:ea typeface="+mj-ea"/>
              </a:rPr>
              <a:t>启动标准制定，从草案到标准需要多次修订，成员投票通过后正式成为标准，一般需要几年；</a:t>
            </a:r>
            <a:endParaRPr lang="en-US" altLang="zh-CN" sz="2800" dirty="0">
              <a:solidFill>
                <a:schemeClr val="tx1">
                  <a:lumMod val="75000"/>
                  <a:lumOff val="25000"/>
                </a:schemeClr>
              </a:solidFill>
              <a:latin typeface="+mj-ea"/>
              <a:ea typeface="+mj-ea"/>
            </a:endParaRPr>
          </a:p>
          <a:p>
            <a:pPr fontAlgn="auto">
              <a:lnSpc>
                <a:spcPct val="50000"/>
              </a:lnSpc>
              <a:spcAft>
                <a:spcPts val="0"/>
              </a:spcAft>
              <a:buClr>
                <a:schemeClr val="tx1">
                  <a:lumMod val="75000"/>
                  <a:lumOff val="25000"/>
                </a:schemeClr>
              </a:buClr>
            </a:pPr>
            <a:endParaRPr lang="en-US" altLang="zh-CN" sz="2800" dirty="0">
              <a:solidFill>
                <a:schemeClr val="tx1">
                  <a:lumMod val="75000"/>
                  <a:lumOff val="25000"/>
                </a:schemeClr>
              </a:solidFill>
              <a:latin typeface="+mj-ea"/>
              <a:ea typeface="+mj-ea"/>
            </a:endParaRPr>
          </a:p>
          <a:p>
            <a:pPr fontAlgn="auto">
              <a:lnSpc>
                <a:spcPct val="150000"/>
              </a:lnSpc>
              <a:spcAft>
                <a:spcPts val="0"/>
              </a:spcAft>
              <a:buClr>
                <a:schemeClr val="tx1">
                  <a:lumMod val="75000"/>
                  <a:lumOff val="25000"/>
                </a:schemeClr>
              </a:buClr>
            </a:pPr>
            <a:r>
              <a:rPr lang="zh-CN" altLang="en-US" sz="2800" dirty="0">
                <a:solidFill>
                  <a:schemeClr val="tx1">
                    <a:lumMod val="75000"/>
                    <a:lumOff val="25000"/>
                  </a:schemeClr>
                </a:solidFill>
                <a:latin typeface="+mj-ea"/>
                <a:ea typeface="+mj-ea"/>
              </a:rPr>
              <a:t>通信领域</a:t>
            </a:r>
            <a:r>
              <a:rPr lang="en-US" altLang="zh-CN" sz="2800" dirty="0">
                <a:solidFill>
                  <a:schemeClr val="tx1">
                    <a:lumMod val="75000"/>
                    <a:lumOff val="25000"/>
                  </a:schemeClr>
                </a:solidFill>
                <a:latin typeface="+mj-ea"/>
                <a:ea typeface="+mj-ea"/>
              </a:rPr>
              <a:t>ISO</a:t>
            </a:r>
            <a:r>
              <a:rPr lang="zh-CN" altLang="en-US" sz="2800" dirty="0">
                <a:solidFill>
                  <a:schemeClr val="tx1">
                    <a:lumMod val="75000"/>
                    <a:lumOff val="25000"/>
                  </a:schemeClr>
                </a:solidFill>
                <a:latin typeface="+mj-ea"/>
                <a:ea typeface="+mj-ea"/>
              </a:rPr>
              <a:t>与</a:t>
            </a:r>
            <a:r>
              <a:rPr lang="en-US" altLang="zh-CN" sz="2800" dirty="0">
                <a:solidFill>
                  <a:schemeClr val="tx1">
                    <a:lumMod val="75000"/>
                    <a:lumOff val="25000"/>
                  </a:schemeClr>
                </a:solidFill>
                <a:latin typeface="+mj-ea"/>
                <a:ea typeface="+mj-ea"/>
              </a:rPr>
              <a:t>ITU</a:t>
            </a:r>
            <a:r>
              <a:rPr lang="zh-CN" altLang="en-US" sz="2800" dirty="0">
                <a:solidFill>
                  <a:schemeClr val="tx1">
                    <a:lumMod val="75000"/>
                    <a:lumOff val="25000"/>
                  </a:schemeClr>
                </a:solidFill>
                <a:latin typeface="+mj-ea"/>
                <a:ea typeface="+mj-ea"/>
              </a:rPr>
              <a:t>紧密合作以避免推出两个正式但不相容的标准，</a:t>
            </a:r>
            <a:r>
              <a:rPr lang="en-US" altLang="zh-CN" sz="2800" dirty="0">
                <a:solidFill>
                  <a:schemeClr val="tx1">
                    <a:lumMod val="75000"/>
                    <a:lumOff val="25000"/>
                  </a:schemeClr>
                </a:solidFill>
                <a:latin typeface="+mj-ea"/>
                <a:ea typeface="+mj-ea"/>
              </a:rPr>
              <a:t>ISO</a:t>
            </a:r>
            <a:r>
              <a:rPr lang="zh-CN" altLang="en-US" sz="2800" dirty="0">
                <a:solidFill>
                  <a:schemeClr val="tx1">
                    <a:lumMod val="75000"/>
                    <a:lumOff val="25000"/>
                  </a:schemeClr>
                </a:solidFill>
                <a:latin typeface="+mj-ea"/>
                <a:ea typeface="+mj-ea"/>
              </a:rPr>
              <a:t>是</a:t>
            </a:r>
            <a:r>
              <a:rPr lang="en-US" altLang="zh-CN" sz="2800" dirty="0">
                <a:solidFill>
                  <a:schemeClr val="tx1">
                    <a:lumMod val="75000"/>
                    <a:lumOff val="25000"/>
                  </a:schemeClr>
                </a:solidFill>
                <a:latin typeface="+mj-ea"/>
                <a:ea typeface="+mj-ea"/>
              </a:rPr>
              <a:t>ITU-T</a:t>
            </a:r>
            <a:r>
              <a:rPr lang="zh-CN" altLang="en-US" sz="2800" dirty="0">
                <a:solidFill>
                  <a:schemeClr val="tx1">
                    <a:lumMod val="75000"/>
                    <a:lumOff val="25000"/>
                  </a:schemeClr>
                </a:solidFill>
                <a:latin typeface="+mj-ea"/>
                <a:ea typeface="+mj-ea"/>
              </a:rPr>
              <a:t>的一个成员。</a:t>
            </a:r>
            <a:endParaRPr lang="zh-CN" altLang="en-US" sz="2800" dirty="0">
              <a:solidFill>
                <a:schemeClr val="tx1">
                  <a:lumMod val="75000"/>
                  <a:lumOff val="25000"/>
                </a:schemeClr>
              </a:solidFill>
              <a:latin typeface="+mj-ea"/>
              <a:ea typeface="+mj-ea"/>
            </a:endParaRPr>
          </a:p>
        </p:txBody>
      </p:sp>
      <p:pic>
        <p:nvPicPr>
          <p:cNvPr id="9"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369723" y="6684113"/>
            <a:ext cx="2952328"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图片 5"/>
          <p:cNvPicPr/>
          <p:nvPr/>
        </p:nvPicPr>
        <p:blipFill>
          <a:blip r:embed="rId2">
            <a:extLst>
              <a:ext uri="{28A0092B-C50C-407E-A947-70E740481C1C}">
                <a14:useLocalDpi xmlns:a14="http://schemas.microsoft.com/office/drawing/2010/main" val="0"/>
              </a:ext>
            </a:extLst>
          </a:blip>
          <a:stretch>
            <a:fillRect/>
          </a:stretch>
        </p:blipFill>
        <p:spPr>
          <a:xfrm>
            <a:off x="4609083" y="6576101"/>
            <a:ext cx="3955001" cy="3168352"/>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IEC</a:t>
            </a:r>
            <a:endParaRPr lang="en-US" altLang="zh-CN" dirty="0"/>
          </a:p>
        </p:txBody>
      </p:sp>
      <p:sp>
        <p:nvSpPr>
          <p:cNvPr id="8" name="内容占位符 2"/>
          <p:cNvSpPr txBox="1"/>
          <p:nvPr/>
        </p:nvSpPr>
        <p:spPr>
          <a:xfrm>
            <a:off x="1571813" y="1897985"/>
            <a:ext cx="14846582" cy="3607142"/>
          </a:xfr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lnSpc>
                <a:spcPct val="150000"/>
              </a:lnSpc>
              <a:spcAft>
                <a:spcPts val="0"/>
              </a:spcAft>
              <a:buClr>
                <a:schemeClr val="tx1">
                  <a:lumMod val="75000"/>
                  <a:lumOff val="25000"/>
                </a:schemeClr>
              </a:buClr>
            </a:pPr>
            <a:r>
              <a:rPr lang="zh-CN" altLang="zh-CN" sz="2800" dirty="0">
                <a:solidFill>
                  <a:schemeClr val="tx1">
                    <a:lumMod val="75000"/>
                    <a:lumOff val="25000"/>
                  </a:schemeClr>
                </a:solidFill>
                <a:latin typeface="+mj-ea"/>
                <a:ea typeface="+mj-ea"/>
              </a:rPr>
              <a:t>国际电工委员会（</a:t>
            </a:r>
            <a:r>
              <a:rPr lang="en-US" altLang="zh-CN" sz="2800" dirty="0">
                <a:solidFill>
                  <a:schemeClr val="tx1">
                    <a:lumMod val="75000"/>
                    <a:lumOff val="25000"/>
                  </a:schemeClr>
                </a:solidFill>
                <a:latin typeface="+mj-ea"/>
                <a:ea typeface="+mj-ea"/>
              </a:rPr>
              <a:t>International Electrical Commission</a:t>
            </a:r>
            <a:r>
              <a:rPr lang="zh-CN" altLang="zh-CN" sz="2800" dirty="0">
                <a:solidFill>
                  <a:schemeClr val="tx1">
                    <a:lumMod val="75000"/>
                    <a:lumOff val="25000"/>
                  </a:schemeClr>
                </a:solidFill>
                <a:latin typeface="+mj-ea"/>
                <a:ea typeface="+mj-ea"/>
              </a:rPr>
              <a:t>，</a:t>
            </a:r>
            <a:r>
              <a:rPr lang="en-US" altLang="zh-CN" sz="2800" dirty="0">
                <a:solidFill>
                  <a:schemeClr val="tx1">
                    <a:lumMod val="75000"/>
                    <a:lumOff val="25000"/>
                  </a:schemeClr>
                </a:solidFill>
                <a:latin typeface="+mj-ea"/>
                <a:ea typeface="+mj-ea"/>
              </a:rPr>
              <a:t>IEC</a:t>
            </a:r>
            <a:r>
              <a:rPr lang="zh-CN" altLang="zh-CN" sz="2800" dirty="0">
                <a:solidFill>
                  <a:schemeClr val="tx1">
                    <a:lumMod val="75000"/>
                    <a:lumOff val="25000"/>
                  </a:schemeClr>
                </a:solidFill>
                <a:latin typeface="+mj-ea"/>
                <a:ea typeface="+mj-ea"/>
              </a:rPr>
              <a:t>）是世界上成立最早的国际性电工标准化机构，负责有关电气工程和电子工程领域中的国际标准化工作。其宗旨是促进电工、电子和相关技术领域有关电工标准化等所有问题上（比如标准的合格评定）的国际合作。目前</a:t>
            </a:r>
            <a:r>
              <a:rPr lang="en-US" altLang="zh-CN" sz="2800" dirty="0">
                <a:solidFill>
                  <a:schemeClr val="tx1">
                    <a:lumMod val="75000"/>
                    <a:lumOff val="25000"/>
                  </a:schemeClr>
                </a:solidFill>
                <a:latin typeface="+mj-ea"/>
                <a:ea typeface="+mj-ea"/>
              </a:rPr>
              <a:t>IEC</a:t>
            </a:r>
            <a:r>
              <a:rPr lang="zh-CN" altLang="zh-CN" sz="2800" dirty="0">
                <a:solidFill>
                  <a:schemeClr val="tx1">
                    <a:lumMod val="75000"/>
                    <a:lumOff val="25000"/>
                  </a:schemeClr>
                </a:solidFill>
                <a:latin typeface="+mj-ea"/>
                <a:ea typeface="+mj-ea"/>
              </a:rPr>
              <a:t>的工作领域已由单纯研究电气设备、电机的名词术语和功率等问题扩展到电子、电力、微电子及其应用、通讯、视听、机器人、信息技术、新型医疗器械和核仪表等电工技术的各个方面。</a:t>
            </a:r>
            <a:endParaRPr lang="en-US" altLang="zh-CN" sz="2800" dirty="0">
              <a:solidFill>
                <a:schemeClr val="tx1">
                  <a:lumMod val="75000"/>
                  <a:lumOff val="25000"/>
                </a:schemeClr>
              </a:solidFill>
              <a:latin typeface="+mj-ea"/>
              <a:ea typeface="+mj-ea"/>
            </a:endParaRPr>
          </a:p>
          <a:p>
            <a:pPr fontAlgn="auto">
              <a:lnSpc>
                <a:spcPct val="150000"/>
              </a:lnSpc>
              <a:spcAft>
                <a:spcPts val="0"/>
              </a:spcAft>
              <a:buClr>
                <a:schemeClr val="tx1">
                  <a:lumMod val="75000"/>
                  <a:lumOff val="25000"/>
                </a:schemeClr>
              </a:buClr>
            </a:pPr>
            <a:r>
              <a:rPr lang="en-US" altLang="zh-CN" sz="2800" dirty="0">
                <a:solidFill>
                  <a:schemeClr val="tx1">
                    <a:lumMod val="75000"/>
                    <a:lumOff val="25000"/>
                  </a:schemeClr>
                </a:solidFill>
                <a:latin typeface="+mj-ea"/>
                <a:ea typeface="+mj-ea"/>
              </a:rPr>
              <a:t>IEC</a:t>
            </a:r>
            <a:r>
              <a:rPr lang="zh-CN" altLang="zh-CN" sz="2800" dirty="0">
                <a:solidFill>
                  <a:schemeClr val="tx1">
                    <a:lumMod val="75000"/>
                    <a:lumOff val="25000"/>
                  </a:schemeClr>
                </a:solidFill>
                <a:latin typeface="+mj-ea"/>
                <a:ea typeface="+mj-ea"/>
              </a:rPr>
              <a:t>和</a:t>
            </a:r>
            <a:r>
              <a:rPr lang="en-US" altLang="zh-CN" sz="2800" dirty="0">
                <a:solidFill>
                  <a:schemeClr val="tx1">
                    <a:lumMod val="75000"/>
                    <a:lumOff val="25000"/>
                  </a:schemeClr>
                </a:solidFill>
                <a:latin typeface="+mj-ea"/>
                <a:ea typeface="+mj-ea"/>
              </a:rPr>
              <a:t>ITU</a:t>
            </a:r>
            <a:r>
              <a:rPr lang="zh-CN" altLang="zh-CN" sz="2800" dirty="0">
                <a:solidFill>
                  <a:schemeClr val="tx1">
                    <a:lumMod val="75000"/>
                    <a:lumOff val="25000"/>
                  </a:schemeClr>
                </a:solidFill>
                <a:latin typeface="+mj-ea"/>
                <a:ea typeface="+mj-ea"/>
              </a:rPr>
              <a:t>、</a:t>
            </a:r>
            <a:r>
              <a:rPr lang="en-US" altLang="zh-CN" sz="2800" dirty="0">
                <a:solidFill>
                  <a:schemeClr val="tx1">
                    <a:lumMod val="75000"/>
                    <a:lumOff val="25000"/>
                  </a:schemeClr>
                </a:solidFill>
                <a:latin typeface="+mj-ea"/>
                <a:ea typeface="+mj-ea"/>
              </a:rPr>
              <a:t>ISO</a:t>
            </a:r>
            <a:r>
              <a:rPr lang="zh-CN" altLang="zh-CN" sz="2800" dirty="0">
                <a:solidFill>
                  <a:schemeClr val="tx1">
                    <a:lumMod val="75000"/>
                    <a:lumOff val="25000"/>
                  </a:schemeClr>
                </a:solidFill>
                <a:latin typeface="+mj-ea"/>
                <a:ea typeface="+mj-ea"/>
              </a:rPr>
              <a:t>，是目前国际三大标准化组织</a:t>
            </a:r>
            <a:endParaRPr lang="en-US" altLang="zh-CN" sz="2800" dirty="0">
              <a:solidFill>
                <a:schemeClr val="tx1">
                  <a:lumMod val="75000"/>
                  <a:lumOff val="25000"/>
                </a:schemeClr>
              </a:solidFill>
              <a:latin typeface="+mj-ea"/>
              <a:ea typeface="+mj-ea"/>
            </a:endParaRPr>
          </a:p>
          <a:p>
            <a:pPr fontAlgn="auto">
              <a:lnSpc>
                <a:spcPct val="150000"/>
              </a:lnSpc>
              <a:spcAft>
                <a:spcPts val="0"/>
              </a:spcAft>
              <a:buClr>
                <a:schemeClr val="tx1">
                  <a:lumMod val="75000"/>
                  <a:lumOff val="25000"/>
                </a:schemeClr>
              </a:buClr>
            </a:pPr>
            <a:r>
              <a:rPr lang="en-US" altLang="zh-CN" sz="2800" dirty="0">
                <a:solidFill>
                  <a:schemeClr val="tx1">
                    <a:lumMod val="75000"/>
                    <a:lumOff val="25000"/>
                  </a:schemeClr>
                </a:solidFill>
                <a:latin typeface="+mj-ea"/>
                <a:ea typeface="+mj-ea"/>
              </a:rPr>
              <a:t>ISO/IEC17025:2005 </a:t>
            </a:r>
            <a:r>
              <a:rPr lang="zh-CN" altLang="en-US" sz="2800" dirty="0">
                <a:solidFill>
                  <a:schemeClr val="tx1">
                    <a:lumMod val="75000"/>
                    <a:lumOff val="25000"/>
                  </a:schemeClr>
                </a:solidFill>
                <a:latin typeface="+mj-ea"/>
                <a:ea typeface="+mj-ea"/>
              </a:rPr>
              <a:t>检测和校准实验室能力 的通用要求</a:t>
            </a:r>
            <a:endParaRPr lang="en-US" altLang="zh-CN" sz="2800" dirty="0">
              <a:solidFill>
                <a:schemeClr val="tx1">
                  <a:lumMod val="75000"/>
                  <a:lumOff val="25000"/>
                </a:schemeClr>
              </a:solidFill>
              <a:latin typeface="+mj-ea"/>
              <a:ea typeface="+mj-ea"/>
            </a:endParaRPr>
          </a:p>
        </p:txBody>
      </p:sp>
      <p:pic>
        <p:nvPicPr>
          <p:cNvPr id="7" name="图片 6"/>
          <p:cNvPicPr/>
          <p:nvPr/>
        </p:nvPicPr>
        <p:blipFill>
          <a:blip r:embed="rId1">
            <a:extLst>
              <a:ext uri="{28A0092B-C50C-407E-A947-70E740481C1C}">
                <a14:useLocalDpi xmlns:a14="http://schemas.microsoft.com/office/drawing/2010/main" val="0"/>
              </a:ext>
            </a:extLst>
          </a:blip>
          <a:srcRect/>
          <a:stretch>
            <a:fillRect/>
          </a:stretch>
        </p:blipFill>
        <p:spPr bwMode="auto">
          <a:xfrm>
            <a:off x="11593859" y="6225207"/>
            <a:ext cx="4387010" cy="288032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IEEE</a:t>
            </a:r>
            <a:endParaRPr lang="en-US" altLang="zh-CN" dirty="0"/>
          </a:p>
        </p:txBody>
      </p:sp>
      <p:sp>
        <p:nvSpPr>
          <p:cNvPr id="6" name="内容占位符 2"/>
          <p:cNvSpPr txBox="1"/>
          <p:nvPr/>
        </p:nvSpPr>
        <p:spPr>
          <a:xfrm>
            <a:off x="1440731" y="1829848"/>
            <a:ext cx="14761640" cy="7131663"/>
          </a:xfr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indent="720090" fontAlgn="auto">
              <a:lnSpc>
                <a:spcPct val="180000"/>
              </a:lnSpc>
              <a:spcAft>
                <a:spcPts val="0"/>
              </a:spcAft>
              <a:buClr>
                <a:schemeClr val="bg2"/>
              </a:buClr>
              <a:buNone/>
            </a:pPr>
            <a:r>
              <a:rPr lang="en-US" altLang="zh-CN" sz="2800" dirty="0">
                <a:solidFill>
                  <a:schemeClr val="tx1">
                    <a:lumMod val="75000"/>
                    <a:lumOff val="25000"/>
                  </a:schemeClr>
                </a:solidFill>
                <a:latin typeface="+mj-ea"/>
                <a:ea typeface="+mj-ea"/>
              </a:rPr>
              <a:t>IEEE</a:t>
            </a:r>
            <a:r>
              <a:rPr lang="zh-CN" altLang="en-US" sz="2800" dirty="0">
                <a:solidFill>
                  <a:schemeClr val="tx1">
                    <a:lumMod val="75000"/>
                    <a:lumOff val="25000"/>
                  </a:schemeClr>
                </a:solidFill>
                <a:latin typeface="+mj-ea"/>
                <a:ea typeface="+mj-ea"/>
              </a:rPr>
              <a:t>电气和电子工程师协会，国际性的电子技术与信息科学工程师的协会，世界上最大的专业技术组织之一（成员人数），拥有来自</a:t>
            </a:r>
            <a:r>
              <a:rPr lang="en-US" altLang="zh-CN" sz="2800" dirty="0">
                <a:solidFill>
                  <a:schemeClr val="tx1">
                    <a:lumMod val="75000"/>
                    <a:lumOff val="25000"/>
                  </a:schemeClr>
                </a:solidFill>
                <a:latin typeface="+mj-ea"/>
                <a:ea typeface="+mj-ea"/>
              </a:rPr>
              <a:t>175</a:t>
            </a:r>
            <a:r>
              <a:rPr lang="zh-CN" altLang="en-US" sz="2800" dirty="0">
                <a:solidFill>
                  <a:schemeClr val="tx1">
                    <a:lumMod val="75000"/>
                    <a:lumOff val="25000"/>
                  </a:schemeClr>
                </a:solidFill>
                <a:latin typeface="+mj-ea"/>
                <a:ea typeface="+mj-ea"/>
              </a:rPr>
              <a:t>个国家的</a:t>
            </a:r>
            <a:r>
              <a:rPr lang="en-US" altLang="zh-CN" sz="2800" dirty="0">
                <a:solidFill>
                  <a:schemeClr val="tx1">
                    <a:lumMod val="75000"/>
                    <a:lumOff val="25000"/>
                  </a:schemeClr>
                </a:solidFill>
                <a:latin typeface="+mj-ea"/>
                <a:ea typeface="+mj-ea"/>
              </a:rPr>
              <a:t>36</a:t>
            </a:r>
            <a:r>
              <a:rPr lang="zh-CN" altLang="en-US" sz="2800" dirty="0">
                <a:solidFill>
                  <a:schemeClr val="tx1">
                    <a:lumMod val="75000"/>
                    <a:lumOff val="25000"/>
                  </a:schemeClr>
                </a:solidFill>
                <a:latin typeface="+mj-ea"/>
                <a:ea typeface="+mj-ea"/>
              </a:rPr>
              <a:t>万会员。</a:t>
            </a:r>
            <a:r>
              <a:rPr lang="en-US" altLang="zh-CN" sz="2800" dirty="0">
                <a:solidFill>
                  <a:schemeClr val="tx1">
                    <a:lumMod val="75000"/>
                    <a:lumOff val="25000"/>
                  </a:schemeClr>
                </a:solidFill>
                <a:latin typeface="+mj-ea"/>
                <a:ea typeface="+mj-ea"/>
              </a:rPr>
              <a:t>1963</a:t>
            </a:r>
            <a:r>
              <a:rPr lang="zh-CN" altLang="en-US" sz="2800" dirty="0">
                <a:solidFill>
                  <a:schemeClr val="tx1">
                    <a:lumMod val="75000"/>
                    <a:lumOff val="25000"/>
                  </a:schemeClr>
                </a:solidFill>
                <a:latin typeface="+mj-ea"/>
                <a:ea typeface="+mj-ea"/>
              </a:rPr>
              <a:t>年</a:t>
            </a:r>
            <a:r>
              <a:rPr lang="en-US" altLang="zh-CN" sz="2800" dirty="0">
                <a:solidFill>
                  <a:schemeClr val="tx1">
                    <a:lumMod val="75000"/>
                    <a:lumOff val="25000"/>
                  </a:schemeClr>
                </a:solidFill>
                <a:latin typeface="+mj-ea"/>
                <a:ea typeface="+mj-ea"/>
              </a:rPr>
              <a:t>1</a:t>
            </a:r>
            <a:r>
              <a:rPr lang="zh-CN" altLang="en-US" sz="2800" dirty="0">
                <a:solidFill>
                  <a:schemeClr val="tx1">
                    <a:lumMod val="75000"/>
                    <a:lumOff val="25000"/>
                  </a:schemeClr>
                </a:solidFill>
                <a:latin typeface="+mj-ea"/>
                <a:ea typeface="+mj-ea"/>
              </a:rPr>
              <a:t>月</a:t>
            </a:r>
            <a:r>
              <a:rPr lang="en-US" altLang="zh-CN" sz="2800" dirty="0">
                <a:solidFill>
                  <a:schemeClr val="tx1">
                    <a:lumMod val="75000"/>
                    <a:lumOff val="25000"/>
                  </a:schemeClr>
                </a:solidFill>
                <a:latin typeface="+mj-ea"/>
                <a:ea typeface="+mj-ea"/>
              </a:rPr>
              <a:t>1</a:t>
            </a:r>
            <a:r>
              <a:rPr lang="zh-CN" altLang="en-US" sz="2800" dirty="0">
                <a:solidFill>
                  <a:schemeClr val="tx1">
                    <a:lumMod val="75000"/>
                    <a:lumOff val="25000"/>
                  </a:schemeClr>
                </a:solidFill>
                <a:latin typeface="+mj-ea"/>
                <a:ea typeface="+mj-ea"/>
              </a:rPr>
              <a:t>日由美国无线电工程师协会</a:t>
            </a:r>
            <a:r>
              <a:rPr lang="en-US" altLang="zh-CN" sz="2800" dirty="0">
                <a:solidFill>
                  <a:schemeClr val="tx1">
                    <a:lumMod val="75000"/>
                    <a:lumOff val="25000"/>
                  </a:schemeClr>
                </a:solidFill>
                <a:latin typeface="+mj-ea"/>
                <a:ea typeface="+mj-ea"/>
              </a:rPr>
              <a:t>(IRE, </a:t>
            </a:r>
            <a:r>
              <a:rPr lang="zh-CN" altLang="en-US" sz="2800" dirty="0">
                <a:solidFill>
                  <a:schemeClr val="tx1">
                    <a:lumMod val="75000"/>
                    <a:lumOff val="25000"/>
                  </a:schemeClr>
                </a:solidFill>
                <a:latin typeface="+mj-ea"/>
                <a:ea typeface="+mj-ea"/>
              </a:rPr>
              <a:t>创立于</a:t>
            </a:r>
            <a:r>
              <a:rPr lang="en-US" altLang="zh-CN" sz="2800" dirty="0">
                <a:solidFill>
                  <a:schemeClr val="tx1">
                    <a:lumMod val="75000"/>
                    <a:lumOff val="25000"/>
                  </a:schemeClr>
                </a:solidFill>
                <a:latin typeface="+mj-ea"/>
                <a:ea typeface="+mj-ea"/>
              </a:rPr>
              <a:t>1912</a:t>
            </a:r>
            <a:r>
              <a:rPr lang="zh-CN" altLang="en-US" sz="2800" dirty="0">
                <a:solidFill>
                  <a:schemeClr val="tx1">
                    <a:lumMod val="75000"/>
                    <a:lumOff val="25000"/>
                  </a:schemeClr>
                </a:solidFill>
                <a:latin typeface="+mj-ea"/>
                <a:ea typeface="+mj-ea"/>
              </a:rPr>
              <a:t>年</a:t>
            </a:r>
            <a:r>
              <a:rPr lang="en-US" altLang="zh-CN" sz="2800" dirty="0">
                <a:solidFill>
                  <a:schemeClr val="tx1">
                    <a:lumMod val="75000"/>
                    <a:lumOff val="25000"/>
                  </a:schemeClr>
                </a:solidFill>
                <a:latin typeface="+mj-ea"/>
                <a:ea typeface="+mj-ea"/>
              </a:rPr>
              <a:t>)</a:t>
            </a:r>
            <a:r>
              <a:rPr lang="zh-CN" altLang="en-US" sz="2800" dirty="0">
                <a:solidFill>
                  <a:schemeClr val="tx1">
                    <a:lumMod val="75000"/>
                    <a:lumOff val="25000"/>
                  </a:schemeClr>
                </a:solidFill>
                <a:latin typeface="+mj-ea"/>
                <a:ea typeface="+mj-ea"/>
              </a:rPr>
              <a:t>和美国电气工程师协会</a:t>
            </a:r>
            <a:r>
              <a:rPr lang="en-US" altLang="zh-CN" sz="2800" dirty="0">
                <a:solidFill>
                  <a:schemeClr val="tx1">
                    <a:lumMod val="75000"/>
                    <a:lumOff val="25000"/>
                  </a:schemeClr>
                </a:solidFill>
                <a:latin typeface="+mj-ea"/>
                <a:ea typeface="+mj-ea"/>
              </a:rPr>
              <a:t>(AIEE,</a:t>
            </a:r>
            <a:r>
              <a:rPr lang="zh-CN" altLang="en-US" sz="2800" dirty="0">
                <a:solidFill>
                  <a:schemeClr val="tx1">
                    <a:lumMod val="75000"/>
                    <a:lumOff val="25000"/>
                  </a:schemeClr>
                </a:solidFill>
                <a:latin typeface="+mj-ea"/>
                <a:ea typeface="+mj-ea"/>
              </a:rPr>
              <a:t>创建于</a:t>
            </a:r>
            <a:r>
              <a:rPr lang="en-US" altLang="zh-CN" sz="2800" dirty="0">
                <a:solidFill>
                  <a:schemeClr val="tx1">
                    <a:lumMod val="75000"/>
                    <a:lumOff val="25000"/>
                  </a:schemeClr>
                </a:solidFill>
                <a:latin typeface="+mj-ea"/>
                <a:ea typeface="+mj-ea"/>
              </a:rPr>
              <a:t>1884</a:t>
            </a:r>
            <a:r>
              <a:rPr lang="zh-CN" altLang="en-US" sz="2800" dirty="0">
                <a:solidFill>
                  <a:schemeClr val="tx1">
                    <a:lumMod val="75000"/>
                    <a:lumOff val="25000"/>
                  </a:schemeClr>
                </a:solidFill>
                <a:latin typeface="+mj-ea"/>
                <a:ea typeface="+mj-ea"/>
              </a:rPr>
              <a:t>年</a:t>
            </a:r>
            <a:r>
              <a:rPr lang="en-US" altLang="zh-CN" sz="2800" dirty="0">
                <a:solidFill>
                  <a:schemeClr val="tx1">
                    <a:lumMod val="75000"/>
                    <a:lumOff val="25000"/>
                  </a:schemeClr>
                </a:solidFill>
                <a:latin typeface="+mj-ea"/>
                <a:ea typeface="+mj-ea"/>
              </a:rPr>
              <a:t>)</a:t>
            </a:r>
            <a:r>
              <a:rPr lang="zh-CN" altLang="en-US" sz="2800" dirty="0">
                <a:solidFill>
                  <a:schemeClr val="tx1">
                    <a:lumMod val="75000"/>
                    <a:lumOff val="25000"/>
                  </a:schemeClr>
                </a:solidFill>
                <a:latin typeface="+mj-ea"/>
                <a:ea typeface="+mj-ea"/>
              </a:rPr>
              <a:t>合并而成，在太空、计算机、电信、生物医学、电力及消费性电子产品等领域中都是主要的权威。</a:t>
            </a:r>
            <a:r>
              <a:rPr lang="en-US" altLang="zh-CN" sz="2800" dirty="0">
                <a:solidFill>
                  <a:schemeClr val="tx1">
                    <a:lumMod val="75000"/>
                    <a:lumOff val="25000"/>
                  </a:schemeClr>
                </a:solidFill>
                <a:latin typeface="+mj-ea"/>
                <a:ea typeface="+mj-ea"/>
              </a:rPr>
              <a:t>IEEE</a:t>
            </a:r>
            <a:r>
              <a:rPr lang="zh-CN" altLang="en-US" sz="2800" dirty="0">
                <a:solidFill>
                  <a:schemeClr val="tx1">
                    <a:lumMod val="75000"/>
                    <a:lumOff val="25000"/>
                  </a:schemeClr>
                </a:solidFill>
                <a:latin typeface="+mj-ea"/>
                <a:ea typeface="+mj-ea"/>
              </a:rPr>
              <a:t>发表多种杂志，学报，书籍和每年组织</a:t>
            </a:r>
            <a:r>
              <a:rPr lang="en-US" altLang="zh-CN" sz="2800" dirty="0">
                <a:solidFill>
                  <a:schemeClr val="tx1">
                    <a:lumMod val="75000"/>
                    <a:lumOff val="25000"/>
                  </a:schemeClr>
                </a:solidFill>
                <a:latin typeface="+mj-ea"/>
                <a:ea typeface="+mj-ea"/>
              </a:rPr>
              <a:t>300</a:t>
            </a:r>
            <a:r>
              <a:rPr lang="zh-CN" altLang="en-US" sz="2800" dirty="0">
                <a:solidFill>
                  <a:schemeClr val="tx1">
                    <a:lumMod val="75000"/>
                    <a:lumOff val="25000"/>
                  </a:schemeClr>
                </a:solidFill>
                <a:latin typeface="+mj-ea"/>
                <a:ea typeface="+mj-ea"/>
              </a:rPr>
              <a:t>多次专业会议。</a:t>
            </a:r>
            <a:r>
              <a:rPr lang="en-US" altLang="zh-CN" sz="2800" dirty="0">
                <a:solidFill>
                  <a:schemeClr val="tx1">
                    <a:lumMod val="75000"/>
                    <a:lumOff val="25000"/>
                  </a:schemeClr>
                </a:solidFill>
                <a:latin typeface="+mj-ea"/>
                <a:ea typeface="+mj-ea"/>
              </a:rPr>
              <a:t>IEEE</a:t>
            </a:r>
            <a:r>
              <a:rPr lang="zh-CN" altLang="en-US" sz="2800" dirty="0">
                <a:solidFill>
                  <a:schemeClr val="tx1">
                    <a:lumMod val="75000"/>
                    <a:lumOff val="25000"/>
                  </a:schemeClr>
                </a:solidFill>
                <a:latin typeface="+mj-ea"/>
                <a:ea typeface="+mj-ea"/>
              </a:rPr>
              <a:t>定义的标准在工业界有极大的影响。</a:t>
            </a:r>
            <a:endParaRPr lang="en-US" altLang="zh-CN" sz="2800" dirty="0">
              <a:solidFill>
                <a:schemeClr val="tx1">
                  <a:lumMod val="75000"/>
                  <a:lumOff val="25000"/>
                </a:schemeClr>
              </a:solidFill>
              <a:latin typeface="+mj-ea"/>
              <a:ea typeface="+mj-ea"/>
            </a:endParaRPr>
          </a:p>
        </p:txBody>
      </p:sp>
      <p:pic>
        <p:nvPicPr>
          <p:cNvPr id="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873779" y="6801271"/>
            <a:ext cx="4323303" cy="1538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IAB</a:t>
            </a:r>
            <a:endParaRPr lang="en-US" altLang="zh-CN" dirty="0"/>
          </a:p>
        </p:txBody>
      </p:sp>
      <p:pic>
        <p:nvPicPr>
          <p:cNvPr id="9"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737875" y="6383250"/>
            <a:ext cx="3168352" cy="2353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1944787" y="1976735"/>
            <a:ext cx="14833648" cy="5583067"/>
          </a:xfrm>
          <a:prstGeom prst="rect">
            <a:avLst/>
          </a:prstGeom>
        </p:spPr>
        <p:txBody>
          <a:bodyPr wrap="square">
            <a:spAutoFit/>
          </a:bodyPr>
          <a:lstStyle/>
          <a:p>
            <a:pPr marL="457200" indent="-457200" fontAlgn="auto">
              <a:lnSpc>
                <a:spcPct val="180000"/>
              </a:lnSpc>
              <a:spcAft>
                <a:spcPts val="0"/>
              </a:spcAft>
              <a:buClr>
                <a:schemeClr val="tx1">
                  <a:lumMod val="75000"/>
                  <a:lumOff val="25000"/>
                </a:schemeClr>
              </a:buClr>
              <a:buFont typeface="Arial" panose="020B0604020202020204" pitchFamily="34" charset="0"/>
              <a:buChar char="•"/>
              <a:defRPr/>
            </a:pPr>
            <a:r>
              <a:rPr lang="en-US" altLang="zh-CN" sz="2800" b="1" dirty="0">
                <a:solidFill>
                  <a:schemeClr val="tx1">
                    <a:lumMod val="75000"/>
                    <a:lumOff val="25000"/>
                  </a:schemeClr>
                </a:solidFill>
                <a:latin typeface="+mj-ea"/>
                <a:ea typeface="+mj-ea"/>
              </a:rPr>
              <a:t>IAB</a:t>
            </a:r>
            <a:r>
              <a:rPr lang="zh-CN" altLang="en-US" sz="2800" b="1" dirty="0">
                <a:solidFill>
                  <a:schemeClr val="tx1">
                    <a:lumMod val="75000"/>
                    <a:lumOff val="25000"/>
                  </a:schemeClr>
                </a:solidFill>
                <a:latin typeface="+mj-ea"/>
                <a:ea typeface="+mj-ea"/>
              </a:rPr>
              <a:t>是（</a:t>
            </a:r>
            <a:r>
              <a:rPr lang="en-US" altLang="zh-CN" sz="2800" b="1" dirty="0">
                <a:solidFill>
                  <a:schemeClr val="tx1">
                    <a:lumMod val="75000"/>
                    <a:lumOff val="25000"/>
                  </a:schemeClr>
                </a:solidFill>
                <a:latin typeface="+mj-ea"/>
                <a:ea typeface="+mj-ea"/>
              </a:rPr>
              <a:t>Internet Architecture Board</a:t>
            </a:r>
            <a:r>
              <a:rPr lang="zh-CN" altLang="en-US" sz="2800" b="1" dirty="0">
                <a:solidFill>
                  <a:schemeClr val="tx1">
                    <a:lumMod val="75000"/>
                    <a:lumOff val="25000"/>
                  </a:schemeClr>
                </a:solidFill>
                <a:latin typeface="+mj-ea"/>
                <a:ea typeface="+mj-ea"/>
              </a:rPr>
              <a:t>）</a:t>
            </a:r>
            <a:r>
              <a:rPr lang="en-US" altLang="zh-CN" sz="2800" b="1" dirty="0">
                <a:solidFill>
                  <a:schemeClr val="tx1">
                    <a:lumMod val="75000"/>
                    <a:lumOff val="25000"/>
                  </a:schemeClr>
                </a:solidFill>
                <a:latin typeface="+mj-ea"/>
                <a:ea typeface="+mj-ea"/>
              </a:rPr>
              <a:t>Internet </a:t>
            </a:r>
            <a:r>
              <a:rPr lang="zh-CN" altLang="en-US" sz="2800" b="1" dirty="0">
                <a:solidFill>
                  <a:schemeClr val="tx1">
                    <a:lumMod val="75000"/>
                    <a:lumOff val="25000"/>
                  </a:schemeClr>
                </a:solidFill>
                <a:latin typeface="+mj-ea"/>
                <a:ea typeface="+mj-ea"/>
              </a:rPr>
              <a:t>体系委员会。源于美国</a:t>
            </a:r>
            <a:r>
              <a:rPr lang="en-US" altLang="zh-CN" sz="2800" b="1" dirty="0">
                <a:solidFill>
                  <a:schemeClr val="tx1">
                    <a:lumMod val="75000"/>
                    <a:lumOff val="25000"/>
                  </a:schemeClr>
                </a:solidFill>
                <a:latin typeface="+mj-ea"/>
                <a:ea typeface="+mj-ea"/>
              </a:rPr>
              <a:t>ARPANET</a:t>
            </a:r>
            <a:r>
              <a:rPr lang="zh-CN" altLang="en-US" sz="2800" b="1" dirty="0">
                <a:solidFill>
                  <a:schemeClr val="tx1">
                    <a:lumMod val="75000"/>
                    <a:lumOff val="25000"/>
                  </a:schemeClr>
                </a:solidFill>
                <a:latin typeface="+mj-ea"/>
                <a:ea typeface="+mj-ea"/>
              </a:rPr>
              <a:t>项目。负责</a:t>
            </a:r>
            <a:r>
              <a:rPr lang="en-US" altLang="zh-CN" sz="2800" b="1" dirty="0">
                <a:solidFill>
                  <a:schemeClr val="tx1">
                    <a:lumMod val="75000"/>
                    <a:lumOff val="25000"/>
                  </a:schemeClr>
                </a:solidFill>
                <a:latin typeface="+mj-ea"/>
                <a:ea typeface="+mj-ea"/>
              </a:rPr>
              <a:t>ARPANET</a:t>
            </a:r>
            <a:r>
              <a:rPr lang="zh-CN" altLang="en-US" sz="2800" b="1" dirty="0">
                <a:solidFill>
                  <a:schemeClr val="tx1">
                    <a:lumMod val="75000"/>
                    <a:lumOff val="25000"/>
                  </a:schemeClr>
                </a:solidFill>
                <a:latin typeface="+mj-ea"/>
                <a:ea typeface="+mj-ea"/>
              </a:rPr>
              <a:t>的研发和监管。负责网络互联相关技术的研发和标准的制定：</a:t>
            </a:r>
            <a:endParaRPr lang="en-US" altLang="zh-CN" sz="2800" b="1" dirty="0">
              <a:solidFill>
                <a:schemeClr val="tx1">
                  <a:lumMod val="75000"/>
                  <a:lumOff val="25000"/>
                </a:schemeClr>
              </a:solidFill>
              <a:latin typeface="+mj-ea"/>
              <a:ea typeface="+mj-ea"/>
            </a:endParaRPr>
          </a:p>
          <a:p>
            <a:pPr marL="1129030" lvl="1" indent="-342900" fontAlgn="auto">
              <a:lnSpc>
                <a:spcPct val="200000"/>
              </a:lnSpc>
              <a:spcAft>
                <a:spcPts val="0"/>
              </a:spcAft>
              <a:buClr>
                <a:schemeClr val="tx1">
                  <a:lumMod val="75000"/>
                  <a:lumOff val="25000"/>
                </a:schemeClr>
              </a:buClr>
              <a:buFont typeface="Arial" panose="020B0604020202020204" pitchFamily="34" charset="0"/>
              <a:buChar char="•"/>
              <a:defRPr/>
            </a:pPr>
            <a:r>
              <a:rPr lang="en-US" altLang="zh-CN" sz="2400" dirty="0">
                <a:solidFill>
                  <a:schemeClr val="tx1">
                    <a:lumMod val="65000"/>
                    <a:lumOff val="35000"/>
                  </a:schemeClr>
                </a:solidFill>
                <a:latin typeface="+mj-ea"/>
                <a:ea typeface="+mj-ea"/>
              </a:rPr>
              <a:t>IRTF</a:t>
            </a:r>
            <a:r>
              <a:rPr lang="zh-CN" altLang="en-US" sz="2400" dirty="0">
                <a:solidFill>
                  <a:schemeClr val="tx1">
                    <a:lumMod val="65000"/>
                    <a:lumOff val="35000"/>
                  </a:schemeClr>
                </a:solidFill>
                <a:latin typeface="+mj-ea"/>
                <a:ea typeface="+mj-ea"/>
              </a:rPr>
              <a:t>：（</a:t>
            </a:r>
            <a:r>
              <a:rPr lang="en-US" altLang="zh-CN" sz="2400" dirty="0">
                <a:solidFill>
                  <a:schemeClr val="tx1">
                    <a:lumMod val="65000"/>
                    <a:lumOff val="35000"/>
                  </a:schemeClr>
                </a:solidFill>
                <a:latin typeface="+mj-ea"/>
                <a:ea typeface="+mj-ea"/>
              </a:rPr>
              <a:t>Internet Research Task Force</a:t>
            </a:r>
            <a:r>
              <a:rPr lang="zh-CN" altLang="en-US" sz="2400" dirty="0">
                <a:solidFill>
                  <a:schemeClr val="tx1">
                    <a:lumMod val="65000"/>
                    <a:lumOff val="35000"/>
                  </a:schemeClr>
                </a:solidFill>
                <a:latin typeface="+mj-ea"/>
                <a:ea typeface="+mj-ea"/>
              </a:rPr>
              <a:t>）研究任务组，专注于</a:t>
            </a:r>
            <a:r>
              <a:rPr lang="en-US" altLang="zh-CN" sz="2400" dirty="0">
                <a:solidFill>
                  <a:schemeClr val="tx1">
                    <a:lumMod val="65000"/>
                    <a:lumOff val="35000"/>
                  </a:schemeClr>
                </a:solidFill>
                <a:latin typeface="+mj-ea"/>
                <a:ea typeface="+mj-ea"/>
              </a:rPr>
              <a:t>Internet</a:t>
            </a:r>
            <a:r>
              <a:rPr lang="zh-CN" altLang="en-US" sz="2400" dirty="0">
                <a:solidFill>
                  <a:schemeClr val="tx1">
                    <a:lumMod val="65000"/>
                    <a:lumOff val="35000"/>
                  </a:schemeClr>
                </a:solidFill>
                <a:latin typeface="+mj-ea"/>
                <a:ea typeface="+mj-ea"/>
              </a:rPr>
              <a:t>的长期研究。</a:t>
            </a:r>
            <a:endParaRPr lang="en-US" altLang="zh-CN" sz="2400" dirty="0">
              <a:solidFill>
                <a:schemeClr val="tx1">
                  <a:lumMod val="65000"/>
                  <a:lumOff val="35000"/>
                </a:schemeClr>
              </a:solidFill>
              <a:latin typeface="+mj-ea"/>
              <a:ea typeface="+mj-ea"/>
            </a:endParaRPr>
          </a:p>
          <a:p>
            <a:pPr marL="1129030" lvl="1" indent="-342900" fontAlgn="auto">
              <a:lnSpc>
                <a:spcPct val="200000"/>
              </a:lnSpc>
              <a:spcAft>
                <a:spcPts val="0"/>
              </a:spcAft>
              <a:buClr>
                <a:schemeClr val="tx1">
                  <a:lumMod val="75000"/>
                  <a:lumOff val="25000"/>
                </a:schemeClr>
              </a:buClr>
              <a:buFont typeface="Arial" panose="020B0604020202020204" pitchFamily="34" charset="0"/>
              <a:buChar char="•"/>
              <a:defRPr/>
            </a:pPr>
            <a:r>
              <a:rPr lang="en-US" altLang="zh-CN" sz="2400" dirty="0">
                <a:solidFill>
                  <a:schemeClr val="tx1">
                    <a:lumMod val="65000"/>
                    <a:lumOff val="35000"/>
                  </a:schemeClr>
                </a:solidFill>
                <a:latin typeface="+mj-ea"/>
                <a:ea typeface="+mj-ea"/>
              </a:rPr>
              <a:t>IETF</a:t>
            </a:r>
            <a:r>
              <a:rPr lang="zh-CN" altLang="en-US" sz="2400" dirty="0">
                <a:solidFill>
                  <a:schemeClr val="tx1">
                    <a:lumMod val="65000"/>
                    <a:lumOff val="35000"/>
                  </a:schemeClr>
                </a:solidFill>
                <a:latin typeface="+mj-ea"/>
                <a:ea typeface="+mj-ea"/>
              </a:rPr>
              <a:t>：（</a:t>
            </a:r>
            <a:r>
              <a:rPr lang="en-US" altLang="zh-CN" sz="2400" dirty="0">
                <a:solidFill>
                  <a:schemeClr val="tx1">
                    <a:lumMod val="65000"/>
                    <a:lumOff val="35000"/>
                  </a:schemeClr>
                </a:solidFill>
                <a:latin typeface="+mj-ea"/>
                <a:ea typeface="+mj-ea"/>
              </a:rPr>
              <a:t>Internet Engineering Task Force</a:t>
            </a:r>
            <a:r>
              <a:rPr lang="zh-CN" altLang="en-US" sz="2400" dirty="0">
                <a:solidFill>
                  <a:schemeClr val="tx1">
                    <a:lumMod val="65000"/>
                    <a:lumOff val="35000"/>
                  </a:schemeClr>
                </a:solidFill>
                <a:latin typeface="+mj-ea"/>
                <a:ea typeface="+mj-ea"/>
              </a:rPr>
              <a:t>）工程任务组，处理短期的工程事物。</a:t>
            </a:r>
            <a:endParaRPr lang="en-US" altLang="zh-CN" sz="2400" dirty="0">
              <a:solidFill>
                <a:schemeClr val="tx1">
                  <a:lumMod val="65000"/>
                  <a:lumOff val="35000"/>
                </a:schemeClr>
              </a:solidFill>
              <a:latin typeface="+mj-ea"/>
              <a:ea typeface="+mj-ea"/>
            </a:endParaRPr>
          </a:p>
          <a:p>
            <a:pPr marL="1129030" lvl="1" indent="-342900" fontAlgn="auto">
              <a:lnSpc>
                <a:spcPct val="200000"/>
              </a:lnSpc>
              <a:spcAft>
                <a:spcPts val="0"/>
              </a:spcAft>
              <a:buClr>
                <a:schemeClr val="tx1">
                  <a:lumMod val="75000"/>
                  <a:lumOff val="25000"/>
                </a:schemeClr>
              </a:buClr>
              <a:buFont typeface="Arial" panose="020B0604020202020204" pitchFamily="34" charset="0"/>
              <a:buChar char="•"/>
              <a:defRPr/>
            </a:pPr>
            <a:endParaRPr lang="en-US" altLang="zh-CN" sz="2400" dirty="0">
              <a:solidFill>
                <a:schemeClr val="tx1">
                  <a:lumMod val="65000"/>
                  <a:lumOff val="35000"/>
                </a:schemeClr>
              </a:solidFill>
              <a:latin typeface="+mj-ea"/>
              <a:ea typeface="+mj-ea"/>
            </a:endParaRPr>
          </a:p>
          <a:p>
            <a:pPr marL="457200" indent="-457200" fontAlgn="auto">
              <a:lnSpc>
                <a:spcPct val="200000"/>
              </a:lnSpc>
              <a:spcAft>
                <a:spcPts val="0"/>
              </a:spcAft>
              <a:buClr>
                <a:schemeClr val="tx1">
                  <a:lumMod val="75000"/>
                  <a:lumOff val="25000"/>
                </a:schemeClr>
              </a:buClr>
              <a:buFont typeface="Arial" panose="020B0604020202020204" pitchFamily="34" charset="0"/>
              <a:buChar char="•"/>
              <a:defRPr/>
            </a:pPr>
            <a:r>
              <a:rPr lang="zh-CN" altLang="en-US" sz="2800" b="1" dirty="0">
                <a:solidFill>
                  <a:schemeClr val="tx1">
                    <a:lumMod val="75000"/>
                    <a:lumOff val="25000"/>
                  </a:schemeClr>
                </a:solidFill>
                <a:latin typeface="+mj-ea"/>
                <a:ea typeface="+mj-ea"/>
              </a:rPr>
              <a:t>标准定义采用</a:t>
            </a:r>
            <a:r>
              <a:rPr lang="en-US" altLang="zh-CN" sz="2800" b="1" dirty="0">
                <a:solidFill>
                  <a:schemeClr val="tx1">
                    <a:lumMod val="75000"/>
                    <a:lumOff val="25000"/>
                  </a:schemeClr>
                </a:solidFill>
                <a:latin typeface="+mj-ea"/>
                <a:ea typeface="+mj-ea"/>
              </a:rPr>
              <a:t>ISO</a:t>
            </a:r>
            <a:r>
              <a:rPr lang="zh-CN" altLang="en-US" sz="2800" b="1" dirty="0">
                <a:solidFill>
                  <a:schemeClr val="tx1">
                    <a:lumMod val="75000"/>
                    <a:lumOff val="25000"/>
                  </a:schemeClr>
                </a:solidFill>
                <a:latin typeface="+mj-ea"/>
                <a:ea typeface="+mj-ea"/>
              </a:rPr>
              <a:t>模式</a:t>
            </a:r>
            <a:br>
              <a:rPr lang="en-US" altLang="zh-CN" sz="2800" dirty="0">
                <a:solidFill>
                  <a:schemeClr val="tx1">
                    <a:lumMod val="75000"/>
                    <a:lumOff val="25000"/>
                  </a:schemeClr>
                </a:solidFill>
                <a:latin typeface="+mj-ea"/>
                <a:ea typeface="+mj-ea"/>
              </a:rPr>
            </a:br>
            <a:r>
              <a:rPr lang="en-US" altLang="zh-CN" sz="2800" dirty="0">
                <a:solidFill>
                  <a:schemeClr val="tx1">
                    <a:lumMod val="75000"/>
                    <a:lumOff val="25000"/>
                  </a:schemeClr>
                </a:solidFill>
                <a:latin typeface="+mj-ea"/>
                <a:ea typeface="+mj-ea"/>
              </a:rPr>
              <a:t>http://www.ietf.org/rfc</a:t>
            </a:r>
            <a:endParaRPr lang="en-US" altLang="zh-CN" sz="2800" dirty="0">
              <a:solidFill>
                <a:schemeClr val="tx1">
                  <a:lumMod val="75000"/>
                  <a:lumOff val="25000"/>
                </a:schemeClr>
              </a:solidFill>
              <a:latin typeface="+mj-ea"/>
              <a:ea typeface="+mj-ea"/>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3GPP</a:t>
            </a:r>
            <a:endParaRPr lang="en-US" altLang="zh-CN" dirty="0"/>
          </a:p>
        </p:txBody>
      </p:sp>
      <p:sp>
        <p:nvSpPr>
          <p:cNvPr id="2" name="矩形 1"/>
          <p:cNvSpPr/>
          <p:nvPr/>
        </p:nvSpPr>
        <p:spPr>
          <a:xfrm>
            <a:off x="1728887" y="1706860"/>
            <a:ext cx="14833648" cy="3967480"/>
          </a:xfrm>
          <a:prstGeom prst="rect">
            <a:avLst/>
          </a:prstGeom>
        </p:spPr>
        <p:txBody>
          <a:bodyPr wrap="square">
            <a:spAutoFit/>
          </a:bodyPr>
          <a:lstStyle/>
          <a:p>
            <a:pPr marL="457200" indent="-457200" fontAlgn="auto">
              <a:lnSpc>
                <a:spcPct val="180000"/>
              </a:lnSpc>
              <a:spcAft>
                <a:spcPts val="0"/>
              </a:spcAft>
              <a:buClr>
                <a:schemeClr val="tx1">
                  <a:lumMod val="75000"/>
                  <a:lumOff val="25000"/>
                </a:schemeClr>
              </a:buClr>
              <a:buFont typeface="Arial" panose="020B0604020202020204" pitchFamily="34" charset="0"/>
              <a:buChar char="•"/>
              <a:defRPr/>
            </a:pPr>
            <a:r>
              <a:rPr lang="zh-CN" altLang="en-US" sz="2800" b="1" dirty="0">
                <a:solidFill>
                  <a:schemeClr val="accent1">
                    <a:lumMod val="75000"/>
                  </a:schemeClr>
                </a:solidFill>
                <a:latin typeface="微软雅黑" panose="020B0503020204020204" pitchFamily="34" charset="-122"/>
                <a:ea typeface="微软雅黑" panose="020B0503020204020204" pitchFamily="34" charset="-122"/>
                <a:sym typeface="+mn-ea"/>
              </a:rPr>
              <a:t>第三代合作伙伴计划</a:t>
            </a:r>
            <a:r>
              <a:rPr lang="zh-CN" altLang="en-US" sz="2800" kern="1300" dirty="0">
                <a:solidFill>
                  <a:srgbClr val="000000"/>
                </a:solidFill>
                <a:latin typeface="微软雅黑" panose="020B0503020204020204" pitchFamily="34" charset="-122"/>
                <a:ea typeface="微软雅黑" panose="020B0503020204020204" pitchFamily="34" charset="-122"/>
                <a:sym typeface="+mn-ea"/>
              </a:rPr>
              <a:t>（</a:t>
            </a:r>
            <a:r>
              <a:rPr lang="en-US" altLang="zh-CN" sz="2800" kern="1300" dirty="0">
                <a:solidFill>
                  <a:srgbClr val="000000"/>
                </a:solidFill>
                <a:latin typeface="微软雅黑" panose="020B0503020204020204" pitchFamily="34" charset="-122"/>
                <a:ea typeface="微软雅黑" panose="020B0503020204020204" pitchFamily="34" charset="-122"/>
                <a:sym typeface="+mn-ea"/>
              </a:rPr>
              <a:t>3rd Generation Partnership Project</a:t>
            </a:r>
            <a:r>
              <a:rPr lang="zh-CN" altLang="en-US" sz="2800" kern="1300" dirty="0">
                <a:solidFill>
                  <a:srgbClr val="000000"/>
                </a:solidFill>
                <a:latin typeface="微软雅黑" panose="020B0503020204020204" pitchFamily="34" charset="-122"/>
                <a:ea typeface="微软雅黑" panose="020B0503020204020204" pitchFamily="34" charset="-122"/>
                <a:sym typeface="+mn-ea"/>
              </a:rPr>
              <a:t>，即</a:t>
            </a:r>
            <a:r>
              <a:rPr lang="en-US" altLang="zh-CN" sz="2800" kern="13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3GPP</a:t>
            </a:r>
            <a:r>
              <a:rPr lang="zh-CN" altLang="en-US" sz="2800" kern="1300" dirty="0">
                <a:solidFill>
                  <a:srgbClr val="000000"/>
                </a:solidFill>
                <a:latin typeface="微软雅黑" panose="020B0503020204020204" pitchFamily="34" charset="-122"/>
                <a:ea typeface="微软雅黑" panose="020B0503020204020204" pitchFamily="34" charset="-122"/>
                <a:sym typeface="+mn-ea"/>
              </a:rPr>
              <a:t>）是一个成立于</a:t>
            </a:r>
            <a:r>
              <a:rPr lang="en-US" altLang="zh-CN" sz="2800" kern="1300" dirty="0">
                <a:solidFill>
                  <a:srgbClr val="000000"/>
                </a:solidFill>
                <a:latin typeface="微软雅黑" panose="020B0503020204020204" pitchFamily="34" charset="-122"/>
                <a:ea typeface="微软雅黑" panose="020B0503020204020204" pitchFamily="34" charset="-122"/>
                <a:sym typeface="+mn-ea"/>
              </a:rPr>
              <a:t>1998</a:t>
            </a:r>
            <a:r>
              <a:rPr lang="zh-CN" altLang="en-US" sz="2800" kern="1300" dirty="0">
                <a:solidFill>
                  <a:srgbClr val="000000"/>
                </a:solidFill>
                <a:latin typeface="微软雅黑" panose="020B0503020204020204" pitchFamily="34" charset="-122"/>
                <a:ea typeface="微软雅黑" panose="020B0503020204020204" pitchFamily="34" charset="-122"/>
                <a:sym typeface="+mn-ea"/>
              </a:rPr>
              <a:t>年</a:t>
            </a:r>
            <a:r>
              <a:rPr lang="en-US" altLang="zh-CN" sz="2800" kern="1300" dirty="0">
                <a:solidFill>
                  <a:srgbClr val="000000"/>
                </a:solidFill>
                <a:latin typeface="微软雅黑" panose="020B0503020204020204" pitchFamily="34" charset="-122"/>
                <a:ea typeface="微软雅黑" panose="020B0503020204020204" pitchFamily="34" charset="-122"/>
                <a:sym typeface="+mn-ea"/>
              </a:rPr>
              <a:t>12</a:t>
            </a:r>
            <a:r>
              <a:rPr lang="zh-CN" altLang="en-US" sz="2800" kern="1300" dirty="0">
                <a:solidFill>
                  <a:srgbClr val="000000"/>
                </a:solidFill>
                <a:latin typeface="微软雅黑" panose="020B0503020204020204" pitchFamily="34" charset="-122"/>
                <a:ea typeface="微软雅黑" panose="020B0503020204020204" pitchFamily="34" charset="-122"/>
                <a:sym typeface="+mn-ea"/>
              </a:rPr>
              <a:t>月的标准化机构。目前其成员包括欧洲的</a:t>
            </a:r>
            <a:r>
              <a:rPr lang="en-US" altLang="zh-CN" sz="2800" kern="1300" dirty="0">
                <a:solidFill>
                  <a:srgbClr val="000000"/>
                </a:solidFill>
                <a:latin typeface="微软雅黑" panose="020B0503020204020204" pitchFamily="34" charset="-122"/>
                <a:ea typeface="微软雅黑" panose="020B0503020204020204" pitchFamily="34" charset="-122"/>
                <a:sym typeface="+mn-ea"/>
              </a:rPr>
              <a:t>ETSI</a:t>
            </a:r>
            <a:r>
              <a:rPr lang="zh-CN" altLang="en-US" sz="2800" kern="1300" dirty="0">
                <a:solidFill>
                  <a:srgbClr val="000000"/>
                </a:solidFill>
                <a:latin typeface="微软雅黑" panose="020B0503020204020204" pitchFamily="34" charset="-122"/>
                <a:ea typeface="微软雅黑" panose="020B0503020204020204" pitchFamily="34" charset="-122"/>
                <a:sym typeface="+mn-ea"/>
              </a:rPr>
              <a:t>、日本的</a:t>
            </a:r>
            <a:r>
              <a:rPr lang="en-US" altLang="zh-CN" sz="2800" kern="1300" dirty="0">
                <a:solidFill>
                  <a:srgbClr val="000000"/>
                </a:solidFill>
                <a:latin typeface="微软雅黑" panose="020B0503020204020204" pitchFamily="34" charset="-122"/>
                <a:ea typeface="微软雅黑" panose="020B0503020204020204" pitchFamily="34" charset="-122"/>
                <a:sym typeface="+mn-ea"/>
              </a:rPr>
              <a:t>ARIB</a:t>
            </a:r>
            <a:r>
              <a:rPr lang="zh-CN" altLang="en-US" sz="2800" kern="1300" dirty="0">
                <a:solidFill>
                  <a:srgbClr val="000000"/>
                </a:solidFill>
                <a:latin typeface="微软雅黑" panose="020B0503020204020204" pitchFamily="34" charset="-122"/>
                <a:ea typeface="微软雅黑" panose="020B0503020204020204" pitchFamily="34" charset="-122"/>
                <a:sym typeface="+mn-ea"/>
              </a:rPr>
              <a:t>和</a:t>
            </a:r>
            <a:r>
              <a:rPr lang="en-US" altLang="zh-CN" sz="2800" kern="1300" dirty="0">
                <a:solidFill>
                  <a:srgbClr val="000000"/>
                </a:solidFill>
                <a:latin typeface="微软雅黑" panose="020B0503020204020204" pitchFamily="34" charset="-122"/>
                <a:ea typeface="微软雅黑" panose="020B0503020204020204" pitchFamily="34" charset="-122"/>
                <a:sym typeface="+mn-ea"/>
              </a:rPr>
              <a:t>TTC</a:t>
            </a:r>
            <a:r>
              <a:rPr lang="zh-CN" altLang="en-US" sz="2800" kern="1300" dirty="0">
                <a:solidFill>
                  <a:srgbClr val="000000"/>
                </a:solidFill>
                <a:latin typeface="微软雅黑" panose="020B0503020204020204" pitchFamily="34" charset="-122"/>
                <a:ea typeface="微软雅黑" panose="020B0503020204020204" pitchFamily="34" charset="-122"/>
                <a:sym typeface="+mn-ea"/>
              </a:rPr>
              <a:t>、中国的</a:t>
            </a:r>
            <a:r>
              <a:rPr lang="en-US" altLang="zh-CN" sz="2800" kern="1300" dirty="0">
                <a:solidFill>
                  <a:srgbClr val="000000"/>
                </a:solidFill>
                <a:latin typeface="微软雅黑" panose="020B0503020204020204" pitchFamily="34" charset="-122"/>
                <a:ea typeface="微软雅黑" panose="020B0503020204020204" pitchFamily="34" charset="-122"/>
                <a:sym typeface="+mn-ea"/>
              </a:rPr>
              <a:t>CCSA</a:t>
            </a:r>
            <a:r>
              <a:rPr lang="zh-CN" altLang="en-US" sz="2800" kern="1300" dirty="0">
                <a:solidFill>
                  <a:srgbClr val="000000"/>
                </a:solidFill>
                <a:latin typeface="微软雅黑" panose="020B0503020204020204" pitchFamily="34" charset="-122"/>
                <a:ea typeface="微软雅黑" panose="020B0503020204020204" pitchFamily="34" charset="-122"/>
                <a:sym typeface="+mn-ea"/>
              </a:rPr>
              <a:t>、韩国的</a:t>
            </a:r>
            <a:r>
              <a:rPr lang="en-US" altLang="zh-CN" sz="2800" kern="1300" dirty="0">
                <a:solidFill>
                  <a:srgbClr val="000000"/>
                </a:solidFill>
                <a:latin typeface="微软雅黑" panose="020B0503020204020204" pitchFamily="34" charset="-122"/>
                <a:ea typeface="微软雅黑" panose="020B0503020204020204" pitchFamily="34" charset="-122"/>
                <a:sym typeface="+mn-ea"/>
              </a:rPr>
              <a:t>TTA</a:t>
            </a:r>
            <a:r>
              <a:rPr lang="zh-CN" altLang="en-US" sz="2800" kern="1300" dirty="0">
                <a:solidFill>
                  <a:srgbClr val="000000"/>
                </a:solidFill>
                <a:latin typeface="微软雅黑" panose="020B0503020204020204" pitchFamily="34" charset="-122"/>
                <a:ea typeface="微软雅黑" panose="020B0503020204020204" pitchFamily="34" charset="-122"/>
                <a:sym typeface="+mn-ea"/>
              </a:rPr>
              <a:t>和北美的</a:t>
            </a:r>
            <a:r>
              <a:rPr lang="en-US" altLang="zh-CN" sz="2800" kern="1300" dirty="0">
                <a:solidFill>
                  <a:srgbClr val="000000"/>
                </a:solidFill>
                <a:latin typeface="微软雅黑" panose="020B0503020204020204" pitchFamily="34" charset="-122"/>
                <a:ea typeface="微软雅黑" panose="020B0503020204020204" pitchFamily="34" charset="-122"/>
                <a:sym typeface="+mn-ea"/>
              </a:rPr>
              <a:t>ATIS</a:t>
            </a:r>
            <a:r>
              <a:rPr lang="zh-CN" altLang="en-US" sz="2800" kern="1300" dirty="0">
                <a:solidFill>
                  <a:srgbClr val="000000"/>
                </a:solidFill>
                <a:latin typeface="微软雅黑" panose="020B0503020204020204" pitchFamily="34" charset="-122"/>
                <a:ea typeface="微软雅黑" panose="020B0503020204020204" pitchFamily="34" charset="-122"/>
                <a:sym typeface="+mn-ea"/>
              </a:rPr>
              <a:t>。</a:t>
            </a:r>
            <a:endParaRPr lang="en-US" altLang="zh-CN" sz="2800" kern="1300" dirty="0">
              <a:solidFill>
                <a:srgbClr val="000000"/>
              </a:solidFill>
              <a:latin typeface="微软雅黑" panose="020B0503020204020204" pitchFamily="34" charset="-122"/>
              <a:ea typeface="微软雅黑" panose="020B0503020204020204" pitchFamily="34" charset="-122"/>
            </a:endParaRPr>
          </a:p>
          <a:p>
            <a:pPr marL="457200" indent="-457200" fontAlgn="auto">
              <a:lnSpc>
                <a:spcPct val="180000"/>
              </a:lnSpc>
              <a:spcAft>
                <a:spcPts val="0"/>
              </a:spcAft>
              <a:buClr>
                <a:schemeClr val="tx1">
                  <a:lumMod val="75000"/>
                  <a:lumOff val="25000"/>
                </a:schemeClr>
              </a:buClr>
              <a:buFont typeface="Arial" panose="020B0604020202020204" pitchFamily="34" charset="0"/>
              <a:buChar char="•"/>
              <a:defRPr/>
            </a:pPr>
            <a:r>
              <a:rPr lang="zh-CN" altLang="en-US" sz="2800" kern="1300" dirty="0">
                <a:solidFill>
                  <a:srgbClr val="000000"/>
                </a:solidFill>
                <a:latin typeface="微软雅黑" panose="020B0503020204020204" pitchFamily="34" charset="-122"/>
                <a:ea typeface="微软雅黑" panose="020B0503020204020204" pitchFamily="34" charset="-122"/>
                <a:sym typeface="+mn-ea"/>
              </a:rPr>
              <a:t>目标：</a:t>
            </a:r>
            <a:r>
              <a:rPr lang="zh-CN" altLang="zh-CN" sz="2800" kern="1300" dirty="0">
                <a:solidFill>
                  <a:srgbClr val="000000"/>
                </a:solidFill>
                <a:latin typeface="微软雅黑" panose="020B0503020204020204" pitchFamily="34" charset="-122"/>
                <a:ea typeface="微软雅黑" panose="020B0503020204020204" pitchFamily="34" charset="-122"/>
                <a:sym typeface="+mn-ea"/>
              </a:rPr>
              <a:t>主要制定无线通信方面的标准。需要说明的是，</a:t>
            </a:r>
            <a:r>
              <a:rPr lang="en-US" altLang="zh-CN" sz="2800" kern="1300" dirty="0">
                <a:solidFill>
                  <a:srgbClr val="000000"/>
                </a:solidFill>
                <a:latin typeface="微软雅黑" panose="020B0503020204020204" pitchFamily="34" charset="-122"/>
                <a:ea typeface="微软雅黑" panose="020B0503020204020204" pitchFamily="34" charset="-122"/>
                <a:sym typeface="+mn-ea"/>
              </a:rPr>
              <a:t>3GPP</a:t>
            </a:r>
            <a:r>
              <a:rPr lang="zh-CN" altLang="zh-CN" sz="2800" kern="1300" dirty="0">
                <a:solidFill>
                  <a:srgbClr val="000000"/>
                </a:solidFill>
                <a:latin typeface="微软雅黑" panose="020B0503020204020204" pitchFamily="34" charset="-122"/>
                <a:ea typeface="微软雅黑" panose="020B0503020204020204" pitchFamily="34" charset="-122"/>
                <a:sym typeface="+mn-ea"/>
              </a:rPr>
              <a:t>相当于一个民间组织，它制订的标准最终要向“官方”的</a:t>
            </a:r>
            <a:r>
              <a:rPr lang="en-US" altLang="zh-CN" sz="2800" kern="1300" dirty="0">
                <a:solidFill>
                  <a:srgbClr val="FF0000"/>
                </a:solidFill>
                <a:latin typeface="微软雅黑" panose="020B0503020204020204" pitchFamily="34" charset="-122"/>
                <a:ea typeface="微软雅黑" panose="020B0503020204020204" pitchFamily="34" charset="-122"/>
                <a:sym typeface="+mn-ea"/>
              </a:rPr>
              <a:t>ITU</a:t>
            </a:r>
            <a:r>
              <a:rPr lang="zh-CN" altLang="zh-CN" sz="2800" kern="1300" dirty="0">
                <a:solidFill>
                  <a:srgbClr val="000000"/>
                </a:solidFill>
                <a:latin typeface="微软雅黑" panose="020B0503020204020204" pitchFamily="34" charset="-122"/>
                <a:ea typeface="微软雅黑" panose="020B0503020204020204" pitchFamily="34" charset="-122"/>
                <a:sym typeface="+mn-ea"/>
              </a:rPr>
              <a:t>提交并由其批准，才会成为国际广泛认可的业界标准。</a:t>
            </a:r>
            <a:endParaRPr lang="en-US" altLang="zh-CN" sz="2800" dirty="0">
              <a:solidFill>
                <a:schemeClr val="tx1">
                  <a:lumMod val="75000"/>
                  <a:lumOff val="25000"/>
                </a:schemeClr>
              </a:solidFill>
              <a:latin typeface="+mj-ea"/>
              <a:ea typeface="+mj-ea"/>
            </a:endParaRPr>
          </a:p>
        </p:txBody>
      </p:sp>
      <p:pic>
        <p:nvPicPr>
          <p:cNvPr id="3" name="Picture 4"/>
          <p:cNvPicPr>
            <a:picLocks noChangeAspect="1" noChangeArrowheads="1"/>
          </p:cNvPicPr>
          <p:nvPr/>
        </p:nvPicPr>
        <p:blipFill>
          <a:blip r:embed="rId1"/>
          <a:srcRect/>
          <a:stretch>
            <a:fillRect/>
          </a:stretch>
        </p:blipFill>
        <p:spPr bwMode="auto">
          <a:xfrm>
            <a:off x="6447790" y="5892800"/>
            <a:ext cx="5033645" cy="3498850"/>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CCSA</a:t>
            </a:r>
            <a:endParaRPr lang="en-US" altLang="zh-CN" dirty="0"/>
          </a:p>
        </p:txBody>
      </p:sp>
      <p:sp>
        <p:nvSpPr>
          <p:cNvPr id="2" name="矩形 1"/>
          <p:cNvSpPr/>
          <p:nvPr/>
        </p:nvSpPr>
        <p:spPr>
          <a:xfrm>
            <a:off x="1729105" y="1706880"/>
            <a:ext cx="12054205" cy="5517515"/>
          </a:xfrm>
          <a:prstGeom prst="rect">
            <a:avLst/>
          </a:prstGeom>
        </p:spPr>
        <p:txBody>
          <a:bodyPr wrap="square">
            <a:spAutoFit/>
          </a:bodyPr>
          <a:lstStyle/>
          <a:p>
            <a:pPr marL="457200" indent="-457200" fontAlgn="auto">
              <a:lnSpc>
                <a:spcPct val="180000"/>
              </a:lnSpc>
              <a:spcAft>
                <a:spcPts val="0"/>
              </a:spcAft>
              <a:buClr>
                <a:schemeClr val="tx1">
                  <a:lumMod val="75000"/>
                  <a:lumOff val="25000"/>
                </a:schemeClr>
              </a:buClr>
              <a:buFont typeface="Arial" panose="020B0604020202020204" pitchFamily="34" charset="0"/>
              <a:buChar char="•"/>
              <a:defRPr/>
            </a:pPr>
            <a:r>
              <a:rPr lang="zh-CN" altLang="zh-CN" sz="2800" kern="100" dirty="0">
                <a:effectLst/>
                <a:latin typeface="微软雅黑" panose="020B0503020204020204" pitchFamily="34" charset="-122"/>
                <a:ea typeface="微软雅黑" panose="020B0503020204020204" pitchFamily="34" charset="-122"/>
                <a:cs typeface="Times New Roman" panose="02020603050405020304" pitchFamily="18" charset="0"/>
                <a:sym typeface="+mn-ea"/>
              </a:rPr>
              <a:t>中国通信标准化协会于</a:t>
            </a:r>
            <a:r>
              <a:rPr lang="en-US" altLang="zh-CN" sz="2800" kern="100" dirty="0">
                <a:effectLst/>
                <a:latin typeface="微软雅黑" panose="020B0503020204020204" pitchFamily="34" charset="-122"/>
                <a:ea typeface="微软雅黑" panose="020B0503020204020204" pitchFamily="34" charset="-122"/>
                <a:sym typeface="+mn-ea"/>
              </a:rPr>
              <a:t>2002</a:t>
            </a:r>
            <a:r>
              <a:rPr lang="zh-CN" altLang="zh-CN" sz="2800" kern="100" dirty="0">
                <a:effectLst/>
                <a:latin typeface="微软雅黑" panose="020B0503020204020204" pitchFamily="34" charset="-122"/>
                <a:ea typeface="微软雅黑" panose="020B0503020204020204" pitchFamily="34" charset="-122"/>
                <a:cs typeface="Times New Roman" panose="02020603050405020304" pitchFamily="18" charset="0"/>
                <a:sym typeface="+mn-ea"/>
              </a:rPr>
              <a:t>年在北京正式成立。该协会是由我国企事业单位自愿联合组织的，经业务主管部门批准，在国家社团登记管理机关登记，开展通信技术领域标准化活动的非营利性法人社会团体。协会采用单位会员制，广泛吸收科研、技术开发、设计单位、产品制造企业、通信运营企业、高等院校、社团组织等。</a:t>
            </a:r>
            <a:endParaRPr lang="zh-CN" altLang="en-US" sz="2800" dirty="0">
              <a:latin typeface="微软雅黑" panose="020B0503020204020204" pitchFamily="34" charset="-122"/>
              <a:ea typeface="微软雅黑" panose="020B0503020204020204" pitchFamily="34" charset="-122"/>
            </a:endParaRPr>
          </a:p>
          <a:p>
            <a:pPr marL="457200" indent="-457200" fontAlgn="auto">
              <a:lnSpc>
                <a:spcPct val="180000"/>
              </a:lnSpc>
              <a:spcAft>
                <a:spcPts val="0"/>
              </a:spcAft>
              <a:buClr>
                <a:schemeClr val="tx1">
                  <a:lumMod val="75000"/>
                  <a:lumOff val="25000"/>
                </a:schemeClr>
              </a:buClr>
              <a:buFont typeface="Arial" panose="020B0604020202020204" pitchFamily="34" charset="0"/>
              <a:buChar char="•"/>
              <a:defRPr/>
            </a:pPr>
            <a:r>
              <a:rPr lang="zh-CN" altLang="en-US" sz="2800" dirty="0">
                <a:solidFill>
                  <a:srgbClr val="333333"/>
                </a:solidFill>
                <a:effectLst/>
                <a:latin typeface="微软雅黑" panose="020B0503020204020204" pitchFamily="34" charset="-122"/>
                <a:ea typeface="微软雅黑" panose="020B0503020204020204" pitchFamily="34" charset="-122"/>
                <a:sym typeface="+mn-ea"/>
              </a:rPr>
              <a:t>开展技术工作的技术工作委员会（简称</a:t>
            </a:r>
            <a:r>
              <a:rPr lang="en-US" altLang="zh-CN" sz="2800" dirty="0">
                <a:solidFill>
                  <a:srgbClr val="333333"/>
                </a:solidFill>
                <a:effectLst/>
                <a:latin typeface="微软雅黑" panose="020B0503020204020204" pitchFamily="34" charset="-122"/>
                <a:ea typeface="微软雅黑" panose="020B0503020204020204" pitchFamily="34" charset="-122"/>
                <a:sym typeface="+mn-ea"/>
              </a:rPr>
              <a:t>TC</a:t>
            </a:r>
            <a:r>
              <a:rPr lang="zh-CN" altLang="en-US" sz="2800" dirty="0">
                <a:solidFill>
                  <a:srgbClr val="333333"/>
                </a:solidFill>
                <a:effectLst/>
                <a:latin typeface="微软雅黑" panose="020B0503020204020204" pitchFamily="34" charset="-122"/>
                <a:ea typeface="微软雅黑" panose="020B0503020204020204" pitchFamily="34" charset="-122"/>
                <a:sym typeface="+mn-ea"/>
              </a:rPr>
              <a:t>）：</a:t>
            </a:r>
            <a:endParaRPr lang="zh-CN" altLang="en-US" sz="2800" dirty="0">
              <a:latin typeface="微软雅黑" panose="020B0503020204020204" pitchFamily="34" charset="-122"/>
              <a:ea typeface="微软雅黑" panose="020B0503020204020204" pitchFamily="34" charset="-122"/>
            </a:endParaRPr>
          </a:p>
          <a:p>
            <a:pPr marL="457200" indent="-457200" fontAlgn="auto">
              <a:lnSpc>
                <a:spcPct val="180000"/>
              </a:lnSpc>
              <a:spcAft>
                <a:spcPts val="0"/>
              </a:spcAft>
              <a:buClr>
                <a:schemeClr val="tx1">
                  <a:lumMod val="75000"/>
                  <a:lumOff val="25000"/>
                </a:schemeClr>
              </a:buClr>
              <a:buFont typeface="Arial" panose="020B0604020202020204" pitchFamily="34" charset="0"/>
              <a:buChar char="•"/>
              <a:defRPr/>
            </a:pPr>
            <a:endParaRPr lang="en-US" altLang="zh-CN" sz="2800" dirty="0">
              <a:solidFill>
                <a:schemeClr val="tx1">
                  <a:lumMod val="75000"/>
                  <a:lumOff val="25000"/>
                </a:schemeClr>
              </a:solidFill>
              <a:latin typeface="+mj-ea"/>
              <a:ea typeface="+mj-ea"/>
            </a:endParaRPr>
          </a:p>
        </p:txBody>
      </p:sp>
      <p:pic>
        <p:nvPicPr>
          <p:cNvPr id="4" name="图片 3"/>
          <p:cNvPicPr>
            <a:picLocks noChangeAspect="1"/>
          </p:cNvPicPr>
          <p:nvPr/>
        </p:nvPicPr>
        <p:blipFill>
          <a:blip r:embed="rId1"/>
          <a:stretch>
            <a:fillRect/>
          </a:stretch>
        </p:blipFill>
        <p:spPr>
          <a:xfrm>
            <a:off x="13451205" y="1384300"/>
            <a:ext cx="4686300" cy="979805"/>
          </a:xfrm>
          <a:prstGeom prst="rect">
            <a:avLst/>
          </a:prstGeom>
        </p:spPr>
      </p:pic>
      <p:sp>
        <p:nvSpPr>
          <p:cNvPr id="9" name="文本框 8"/>
          <p:cNvSpPr txBox="1"/>
          <p:nvPr/>
        </p:nvSpPr>
        <p:spPr>
          <a:xfrm>
            <a:off x="9947915" y="5059987"/>
            <a:ext cx="6094070" cy="4523105"/>
          </a:xfrm>
          <a:prstGeom prst="rect">
            <a:avLst/>
          </a:prstGeom>
          <a:noFill/>
        </p:spPr>
        <p:txBody>
          <a:bodyPr wrap="square">
            <a:spAutoFit/>
          </a:bodyPr>
          <a:p>
            <a:pPr indent="254000" algn="just"/>
            <a:r>
              <a:rPr lang="en-US" altLang="zh-CN" sz="2400" kern="10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Wingdings 2" panose="05020102010507070707" pitchFamily="18" charset="2"/>
              </a:rPr>
              <a:t></a:t>
            </a:r>
            <a:r>
              <a:rPr lang="en-US" altLang="zh-CN" sz="2400" kern="10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  TC1</a:t>
            </a:r>
            <a:r>
              <a:rPr lang="zh-CN" altLang="zh-CN" sz="2400" kern="10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kern="10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IP</a:t>
            </a:r>
            <a:r>
              <a:rPr lang="zh-CN" altLang="zh-CN" sz="2400" kern="10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与多媒体通信。</a:t>
            </a:r>
            <a:endParaRPr lang="zh-CN" altLang="zh-CN" sz="2400" kern="100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indent="254000" algn="just"/>
            <a:r>
              <a:rPr lang="en-US" altLang="zh-CN" sz="2400" kern="10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Wingdings 2" panose="05020102010507070707" pitchFamily="18" charset="2"/>
              </a:rPr>
              <a:t></a:t>
            </a:r>
            <a:r>
              <a:rPr lang="en-US" altLang="zh-CN" sz="2400" kern="10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  TC2</a:t>
            </a:r>
            <a:r>
              <a:rPr lang="zh-CN" altLang="zh-CN" sz="2400" kern="10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：移动互联网应用协议。</a:t>
            </a:r>
            <a:endParaRPr lang="zh-CN" altLang="zh-CN" sz="2400" kern="100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indent="254000" algn="just"/>
            <a:r>
              <a:rPr lang="en-US" altLang="zh-CN" sz="2400" kern="10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Wingdings 2" panose="05020102010507070707" pitchFamily="18" charset="2"/>
              </a:rPr>
              <a:t></a:t>
            </a:r>
            <a:r>
              <a:rPr lang="en-US" altLang="zh-CN" sz="2400" kern="10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  TC3</a:t>
            </a:r>
            <a:r>
              <a:rPr lang="zh-CN" altLang="zh-CN" sz="2400" kern="10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：网络与交换。</a:t>
            </a:r>
            <a:endParaRPr lang="zh-CN" altLang="zh-CN" sz="2400" kern="100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indent="254000" algn="just"/>
            <a:r>
              <a:rPr lang="en-US" altLang="zh-CN" sz="2400" kern="10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Wingdings 2" panose="05020102010507070707" pitchFamily="18" charset="2"/>
              </a:rPr>
              <a:t></a:t>
            </a:r>
            <a:r>
              <a:rPr lang="en-US" altLang="zh-CN" sz="2400" kern="10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  TC4</a:t>
            </a:r>
            <a:r>
              <a:rPr lang="zh-CN" altLang="zh-CN" sz="2400" kern="10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：通信电源和通信局工作环境。</a:t>
            </a:r>
            <a:endParaRPr lang="zh-CN" altLang="zh-CN" sz="2400" kern="100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indent="254000" algn="just"/>
            <a:r>
              <a:rPr lang="en-US" altLang="zh-CN" sz="2400" kern="10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Wingdings 2" panose="05020102010507070707" pitchFamily="18" charset="2"/>
              </a:rPr>
              <a:t></a:t>
            </a:r>
            <a:r>
              <a:rPr lang="en-US" altLang="zh-CN" sz="2400" kern="10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  TC5</a:t>
            </a:r>
            <a:r>
              <a:rPr lang="zh-CN" altLang="zh-CN" sz="2400" kern="10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：无线通信。</a:t>
            </a:r>
            <a:endParaRPr lang="zh-CN" altLang="zh-CN" sz="2400" kern="100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indent="254000" algn="just"/>
            <a:r>
              <a:rPr lang="en-US" altLang="zh-CN" sz="2400" kern="10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Wingdings 2" panose="05020102010507070707" pitchFamily="18" charset="2"/>
              </a:rPr>
              <a:t></a:t>
            </a:r>
            <a:r>
              <a:rPr lang="en-US" altLang="zh-CN" sz="2400" kern="10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  TC6</a:t>
            </a:r>
            <a:r>
              <a:rPr lang="zh-CN" altLang="zh-CN" sz="2400" kern="10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：传输网与接入网。</a:t>
            </a:r>
            <a:endParaRPr lang="zh-CN" altLang="zh-CN" sz="2400" kern="100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indent="254000" algn="just"/>
            <a:r>
              <a:rPr lang="en-US" altLang="zh-CN" sz="2400" kern="10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Wingdings 2" panose="05020102010507070707" pitchFamily="18" charset="2"/>
              </a:rPr>
              <a:t></a:t>
            </a:r>
            <a:r>
              <a:rPr lang="en-US" altLang="zh-CN" sz="2400" kern="10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  TC7</a:t>
            </a:r>
            <a:r>
              <a:rPr lang="zh-CN" altLang="zh-CN" sz="2400" kern="10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：网络管理与运营支撑。</a:t>
            </a:r>
            <a:endParaRPr lang="zh-CN" altLang="zh-CN" sz="2400" kern="100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indent="254000" algn="just"/>
            <a:r>
              <a:rPr lang="en-US" altLang="zh-CN" sz="2400" kern="10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Wingdings 2" panose="05020102010507070707" pitchFamily="18" charset="2"/>
              </a:rPr>
              <a:t></a:t>
            </a:r>
            <a:r>
              <a:rPr lang="en-US" altLang="zh-CN" sz="2400" kern="10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  TC8</a:t>
            </a:r>
            <a:r>
              <a:rPr lang="zh-CN" altLang="zh-CN" sz="2400" kern="10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：网络与信息安全。</a:t>
            </a:r>
            <a:endParaRPr lang="zh-CN" altLang="zh-CN" sz="2400" kern="100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indent="254000" algn="just"/>
            <a:r>
              <a:rPr lang="en-US" altLang="zh-CN" sz="2400" kern="10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Wingdings 2" panose="05020102010507070707" pitchFamily="18" charset="2"/>
              </a:rPr>
              <a:t></a:t>
            </a:r>
            <a:r>
              <a:rPr lang="en-US" altLang="zh-CN" sz="2400" kern="10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  TC9</a:t>
            </a:r>
            <a:r>
              <a:rPr lang="zh-CN" altLang="zh-CN" sz="2400" kern="10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：电磁环境与安全防护。</a:t>
            </a:r>
            <a:endParaRPr lang="zh-CN" altLang="zh-CN" sz="2400" kern="100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indent="254000" algn="just"/>
            <a:r>
              <a:rPr lang="en-US" altLang="zh-CN" sz="2400" kern="10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Wingdings 2" panose="05020102010507070707" pitchFamily="18" charset="2"/>
              </a:rPr>
              <a:t></a:t>
            </a:r>
            <a:r>
              <a:rPr lang="en-US" altLang="zh-CN" sz="2400" kern="10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  TC10</a:t>
            </a:r>
            <a:r>
              <a:rPr lang="zh-CN" altLang="zh-CN" sz="2400" kern="10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：物联网。</a:t>
            </a:r>
            <a:endParaRPr lang="zh-CN" altLang="zh-CN" sz="2400" kern="100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indent="254000" algn="just"/>
            <a:r>
              <a:rPr lang="en-US" altLang="zh-CN" sz="2400" kern="10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Wingdings 2" panose="05020102010507070707" pitchFamily="18" charset="2"/>
              </a:rPr>
              <a:t></a:t>
            </a:r>
            <a:r>
              <a:rPr lang="en-US" altLang="zh-CN" sz="2400" kern="10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  TC11</a:t>
            </a:r>
            <a:r>
              <a:rPr lang="zh-CN" altLang="zh-CN" sz="2400" kern="10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：移动互联网应用和终端。</a:t>
            </a:r>
            <a:endParaRPr lang="zh-CN" altLang="zh-CN" sz="2400" kern="100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indent="254000" algn="just"/>
            <a:r>
              <a:rPr lang="en-US" altLang="zh-CN" sz="2400" kern="10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Wingdings 2" panose="05020102010507070707" pitchFamily="18" charset="2"/>
              </a:rPr>
              <a:t></a:t>
            </a:r>
            <a:r>
              <a:rPr lang="en-US" altLang="zh-CN" sz="2400" kern="10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  TC12</a:t>
            </a:r>
            <a:r>
              <a:rPr lang="zh-CN" altLang="zh-CN" sz="2400" kern="10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：航天通信技术。</a:t>
            </a:r>
            <a:endParaRPr lang="zh-CN" altLang="zh-CN" sz="2400" kern="100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本章小结</a:t>
            </a:r>
            <a:endParaRPr lang="en-US" altLang="zh-CN" dirty="0"/>
          </a:p>
        </p:txBody>
      </p:sp>
      <p:sp>
        <p:nvSpPr>
          <p:cNvPr id="2" name="矩形 1"/>
          <p:cNvSpPr/>
          <p:nvPr/>
        </p:nvSpPr>
        <p:spPr>
          <a:xfrm>
            <a:off x="1944787" y="1976735"/>
            <a:ext cx="14833648" cy="2590165"/>
          </a:xfrm>
          <a:prstGeom prst="rect">
            <a:avLst/>
          </a:prstGeom>
        </p:spPr>
        <p:txBody>
          <a:bodyPr wrap="square">
            <a:spAutoFit/>
          </a:bodyPr>
          <a:lstStyle/>
          <a:p>
            <a:pPr marL="457200" indent="-457200" fontAlgn="auto">
              <a:lnSpc>
                <a:spcPct val="180000"/>
              </a:lnSpc>
              <a:spcAft>
                <a:spcPts val="0"/>
              </a:spcAft>
              <a:buClr>
                <a:schemeClr val="tx1">
                  <a:lumMod val="75000"/>
                  <a:lumOff val="25000"/>
                </a:schemeClr>
              </a:buClr>
              <a:buFont typeface="Arial" panose="020B0604020202020204" pitchFamily="34" charset="0"/>
              <a:buChar char="•"/>
              <a:defRPr/>
            </a:pPr>
            <a:r>
              <a:rPr lang="zh-CN" altLang="en-US" sz="2800" b="1" dirty="0">
                <a:solidFill>
                  <a:schemeClr val="tx1">
                    <a:lumMod val="75000"/>
                    <a:lumOff val="25000"/>
                  </a:schemeClr>
                </a:solidFill>
                <a:latin typeface="+mj-ea"/>
                <a:ea typeface="+mj-ea"/>
              </a:rPr>
              <a:t>了解课程主要内容及要求</a:t>
            </a:r>
            <a:endParaRPr lang="en-US" altLang="zh-CN" sz="2400" dirty="0">
              <a:solidFill>
                <a:schemeClr val="tx1">
                  <a:lumMod val="65000"/>
                  <a:lumOff val="35000"/>
                </a:schemeClr>
              </a:solidFill>
              <a:latin typeface="+mj-ea"/>
              <a:ea typeface="+mj-ea"/>
            </a:endParaRPr>
          </a:p>
          <a:p>
            <a:pPr marL="457200" indent="-457200" fontAlgn="auto">
              <a:lnSpc>
                <a:spcPct val="200000"/>
              </a:lnSpc>
              <a:spcAft>
                <a:spcPts val="0"/>
              </a:spcAft>
              <a:buClr>
                <a:schemeClr val="tx1">
                  <a:lumMod val="75000"/>
                  <a:lumOff val="25000"/>
                </a:schemeClr>
              </a:buClr>
              <a:buFont typeface="Arial" panose="020B0604020202020204" pitchFamily="34" charset="0"/>
              <a:buChar char="•"/>
              <a:defRPr/>
            </a:pPr>
            <a:r>
              <a:rPr lang="zh-CN" altLang="en-US" sz="2800" b="1" dirty="0">
                <a:solidFill>
                  <a:schemeClr val="tx1">
                    <a:lumMod val="75000"/>
                    <a:lumOff val="25000"/>
                  </a:schemeClr>
                </a:solidFill>
                <a:latin typeface="+mj-ea"/>
                <a:ea typeface="+mj-ea"/>
              </a:rPr>
              <a:t>对无线网络相关概念有初步了解</a:t>
            </a:r>
            <a:endParaRPr lang="zh-CN" altLang="en-US" sz="2800" b="1" dirty="0">
              <a:solidFill>
                <a:schemeClr val="tx1">
                  <a:lumMod val="75000"/>
                  <a:lumOff val="25000"/>
                </a:schemeClr>
              </a:solidFill>
              <a:latin typeface="+mj-ea"/>
              <a:ea typeface="+mj-ea"/>
            </a:endParaRPr>
          </a:p>
          <a:p>
            <a:pPr marL="457200" indent="-457200" fontAlgn="auto">
              <a:lnSpc>
                <a:spcPct val="200000"/>
              </a:lnSpc>
              <a:spcAft>
                <a:spcPts val="0"/>
              </a:spcAft>
              <a:buClr>
                <a:schemeClr val="tx1">
                  <a:lumMod val="75000"/>
                  <a:lumOff val="25000"/>
                </a:schemeClr>
              </a:buClr>
              <a:buFont typeface="Arial" panose="020B0604020202020204" pitchFamily="34" charset="0"/>
              <a:buChar char="•"/>
              <a:defRPr/>
            </a:pPr>
            <a:r>
              <a:rPr lang="zh-CN" altLang="en-US" sz="2800" b="1" dirty="0">
                <a:solidFill>
                  <a:schemeClr val="tx1">
                    <a:lumMod val="75000"/>
                    <a:lumOff val="25000"/>
                  </a:schemeClr>
                </a:solidFill>
                <a:latin typeface="+mj-ea"/>
                <a:ea typeface="+mj-ea"/>
              </a:rPr>
              <a:t>了解</a:t>
            </a:r>
            <a:r>
              <a:rPr lang="zh-CN" altLang="en-US" sz="2800" b="1" dirty="0">
                <a:solidFill>
                  <a:schemeClr val="tx1">
                    <a:lumMod val="75000"/>
                    <a:lumOff val="25000"/>
                  </a:schemeClr>
                </a:solidFill>
                <a:latin typeface="+mj-ea"/>
                <a:ea typeface="+mj-ea"/>
                <a:sym typeface="+mn-ea"/>
              </a:rPr>
              <a:t>无线网络领域中各类标准化组织</a:t>
            </a:r>
            <a:endParaRPr lang="zh-CN" altLang="en-US" sz="2800" b="1" dirty="0">
              <a:solidFill>
                <a:schemeClr val="tx1">
                  <a:lumMod val="75000"/>
                  <a:lumOff val="25000"/>
                </a:schemeClr>
              </a:solidFill>
              <a:latin typeface="+mj-ea"/>
              <a:ea typeface="+mj-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课程介绍</a:t>
            </a:r>
            <a:endParaRPr lang="en-US" altLang="zh-CN" dirty="0"/>
          </a:p>
        </p:txBody>
      </p:sp>
      <p:sp>
        <p:nvSpPr>
          <p:cNvPr id="2" name="矩形 1"/>
          <p:cNvSpPr/>
          <p:nvPr/>
        </p:nvSpPr>
        <p:spPr>
          <a:xfrm>
            <a:off x="1656715" y="1760855"/>
            <a:ext cx="14287500" cy="6739255"/>
          </a:xfrm>
          <a:prstGeom prst="rect">
            <a:avLst/>
          </a:prstGeom>
        </p:spPr>
        <p:txBody>
          <a:bodyPr wrap="square">
            <a:spAutoFit/>
          </a:bodyPr>
          <a:lstStyle/>
          <a:p>
            <a:pPr>
              <a:lnSpc>
                <a:spcPct val="150000"/>
              </a:lnSpc>
            </a:pPr>
            <a:r>
              <a:rPr lang="en-US" altLang="zh-CN" sz="2800" dirty="0">
                <a:latin typeface="+mj-ea"/>
                <a:ea typeface="+mj-ea"/>
              </a:rPr>
              <a:t>      </a:t>
            </a:r>
            <a:r>
              <a:rPr lang="en-US" altLang="zh-CN" sz="3200" dirty="0">
                <a:latin typeface="+mj-ea"/>
                <a:ea typeface="+mj-ea"/>
              </a:rPr>
              <a:t> 随着无线网络技术不断发展与普及，有必要让学生对无线网络的基本概念、典型的无线网络技术有所了解。在上述背景下，为了解决《计算机网络》课程在无线网络方面篇幅、内容有限的问题，开设</a:t>
            </a:r>
            <a:r>
              <a:rPr lang="zh-CN" altLang="en-US" sz="3200" dirty="0">
                <a:latin typeface="+mj-ea"/>
                <a:ea typeface="+mj-ea"/>
              </a:rPr>
              <a:t>了</a:t>
            </a:r>
            <a:r>
              <a:rPr lang="en-US" altLang="zh-CN" sz="3200" dirty="0">
                <a:latin typeface="+mj-ea"/>
                <a:ea typeface="+mj-ea"/>
              </a:rPr>
              <a:t>《无线网络技术》课程。本课程主要介绍无线网络技术的各类基本概念、原理及其应用等，具体包括：无线网络技术的发展历史、无线网络技术分类、无线数据传输基础和各类典型的无线网络技术。其中，将主要从原理、安全、应用等几方面对Wi-Fi、Bluetooth、ZigBee、4G等典型的无线网络技术进行介绍。本门课程一方面可以加深学生对各类无线网络技术的理解，也能够为其今后从事网络编程开发、安全加固、建模仿真等奠定</a:t>
            </a:r>
            <a:r>
              <a:rPr lang="zh-CN" altLang="en-US" sz="3200" dirty="0">
                <a:latin typeface="+mj-ea"/>
                <a:ea typeface="+mj-ea"/>
              </a:rPr>
              <a:t>基础</a:t>
            </a:r>
            <a:r>
              <a:rPr lang="en-US" altLang="zh-CN" sz="3200" dirty="0">
                <a:latin typeface="+mj-ea"/>
                <a:ea typeface="+mj-ea"/>
              </a:rPr>
              <a:t>。</a:t>
            </a:r>
            <a:endParaRPr lang="en-US" altLang="zh-CN" sz="3200" dirty="0">
              <a:latin typeface="+mj-ea"/>
              <a:ea typeface="+mj-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课程内容</a:t>
            </a:r>
            <a:endParaRPr lang="en-US" altLang="zh-CN" dirty="0"/>
          </a:p>
        </p:txBody>
      </p:sp>
      <p:sp>
        <p:nvSpPr>
          <p:cNvPr id="2" name="矩形 1"/>
          <p:cNvSpPr/>
          <p:nvPr/>
        </p:nvSpPr>
        <p:spPr>
          <a:xfrm>
            <a:off x="1656755" y="1760711"/>
            <a:ext cx="11881320" cy="6462395"/>
          </a:xfrm>
          <a:prstGeom prst="rect">
            <a:avLst/>
          </a:prstGeom>
        </p:spPr>
        <p:txBody>
          <a:bodyPr wrap="square">
            <a:spAutoFit/>
          </a:bodyPr>
          <a:lstStyle/>
          <a:p>
            <a:pPr>
              <a:lnSpc>
                <a:spcPct val="150000"/>
              </a:lnSpc>
            </a:pPr>
            <a:r>
              <a:rPr lang="zh-CN" altLang="en-US" sz="3600" b="1" dirty="0">
                <a:solidFill>
                  <a:schemeClr val="tx1">
                    <a:lumMod val="75000"/>
                    <a:lumOff val="25000"/>
                  </a:schemeClr>
                </a:solidFill>
                <a:latin typeface="+mj-ea"/>
                <a:ea typeface="+mj-ea"/>
              </a:rPr>
              <a:t>基础：</a:t>
            </a:r>
            <a:endParaRPr lang="en-US" altLang="zh-CN" sz="3600" b="1" dirty="0">
              <a:solidFill>
                <a:schemeClr val="tx1">
                  <a:lumMod val="75000"/>
                  <a:lumOff val="25000"/>
                </a:schemeClr>
              </a:solidFill>
              <a:latin typeface="+mj-ea"/>
              <a:ea typeface="+mj-ea"/>
            </a:endParaRPr>
          </a:p>
          <a:p>
            <a:pPr>
              <a:lnSpc>
                <a:spcPct val="150000"/>
              </a:lnSpc>
            </a:pPr>
            <a:r>
              <a:rPr lang="zh-CN" altLang="en-US" sz="2800" dirty="0">
                <a:solidFill>
                  <a:schemeClr val="tx1">
                    <a:lumMod val="65000"/>
                    <a:lumOff val="35000"/>
                  </a:schemeClr>
                </a:solidFill>
                <a:latin typeface="+mj-ea"/>
                <a:ea typeface="+mj-ea"/>
              </a:rPr>
              <a:t>  计算机网络技术、无线通信技术、无线网络技术</a:t>
            </a:r>
            <a:endParaRPr lang="en-US" altLang="zh-CN" sz="2800" dirty="0">
              <a:solidFill>
                <a:schemeClr val="tx1">
                  <a:lumMod val="65000"/>
                  <a:lumOff val="35000"/>
                </a:schemeClr>
              </a:solidFill>
              <a:latin typeface="+mj-ea"/>
              <a:ea typeface="+mj-ea"/>
            </a:endParaRPr>
          </a:p>
          <a:p>
            <a:pPr>
              <a:lnSpc>
                <a:spcPct val="150000"/>
              </a:lnSpc>
            </a:pPr>
            <a:r>
              <a:rPr lang="zh-CN" altLang="en-US" sz="2800" dirty="0">
                <a:solidFill>
                  <a:schemeClr val="tx1">
                    <a:lumMod val="65000"/>
                    <a:lumOff val="35000"/>
                  </a:schemeClr>
                </a:solidFill>
                <a:latin typeface="+mj-ea"/>
                <a:ea typeface="+mj-ea"/>
              </a:rPr>
              <a:t>  无线信号的传输基础、信息安全理论与技术</a:t>
            </a:r>
            <a:endParaRPr lang="zh-CN" altLang="en-US" sz="2800" dirty="0">
              <a:solidFill>
                <a:schemeClr val="tx1">
                  <a:lumMod val="65000"/>
                  <a:lumOff val="35000"/>
                </a:schemeClr>
              </a:solidFill>
              <a:latin typeface="+mj-ea"/>
              <a:ea typeface="+mj-ea"/>
            </a:endParaRPr>
          </a:p>
          <a:p>
            <a:pPr>
              <a:lnSpc>
                <a:spcPct val="150000"/>
              </a:lnSpc>
            </a:pPr>
            <a:r>
              <a:rPr lang="zh-CN" altLang="en-US" sz="3600" b="1" dirty="0">
                <a:solidFill>
                  <a:schemeClr val="tx1">
                    <a:lumMod val="75000"/>
                    <a:lumOff val="25000"/>
                  </a:schemeClr>
                </a:solidFill>
                <a:latin typeface="+mj-ea"/>
                <a:ea typeface="+mj-ea"/>
              </a:rPr>
              <a:t>典型无线网络技术（按覆盖范围分类）：</a:t>
            </a:r>
            <a:endParaRPr lang="en-US" altLang="zh-CN" sz="3600" b="1" dirty="0">
              <a:solidFill>
                <a:schemeClr val="tx1">
                  <a:lumMod val="75000"/>
                  <a:lumOff val="25000"/>
                </a:schemeClr>
              </a:solidFill>
              <a:latin typeface="+mj-ea"/>
              <a:ea typeface="+mj-ea"/>
            </a:endParaRPr>
          </a:p>
          <a:p>
            <a:pPr>
              <a:lnSpc>
                <a:spcPct val="150000"/>
              </a:lnSpc>
            </a:pPr>
            <a:r>
              <a:rPr lang="zh-CN" altLang="en-US" sz="2800" dirty="0">
                <a:solidFill>
                  <a:schemeClr val="tx1">
                    <a:lumMod val="65000"/>
                    <a:lumOff val="35000"/>
                  </a:schemeClr>
                </a:solidFill>
                <a:latin typeface="+mj-ea"/>
                <a:ea typeface="+mj-ea"/>
              </a:rPr>
              <a:t>  无线局域网</a:t>
            </a:r>
            <a:endParaRPr lang="en-US" altLang="zh-CN" sz="2800" dirty="0">
              <a:solidFill>
                <a:schemeClr val="tx1">
                  <a:lumMod val="65000"/>
                  <a:lumOff val="35000"/>
                </a:schemeClr>
              </a:solidFill>
              <a:latin typeface="+mj-ea"/>
              <a:ea typeface="+mj-ea"/>
            </a:endParaRPr>
          </a:p>
          <a:p>
            <a:pPr>
              <a:lnSpc>
                <a:spcPct val="150000"/>
              </a:lnSpc>
            </a:pPr>
            <a:r>
              <a:rPr lang="zh-CN" altLang="en-US" sz="2800" dirty="0">
                <a:solidFill>
                  <a:schemeClr val="tx1">
                    <a:lumMod val="65000"/>
                    <a:lumOff val="35000"/>
                  </a:schemeClr>
                </a:solidFill>
                <a:latin typeface="+mj-ea"/>
                <a:ea typeface="+mj-ea"/>
              </a:rPr>
              <a:t>  无线城域网与广域网</a:t>
            </a:r>
            <a:endParaRPr lang="en-US" altLang="zh-CN" sz="2800" dirty="0">
              <a:solidFill>
                <a:schemeClr val="tx1">
                  <a:lumMod val="65000"/>
                  <a:lumOff val="35000"/>
                </a:schemeClr>
              </a:solidFill>
              <a:latin typeface="+mj-ea"/>
              <a:ea typeface="+mj-ea"/>
            </a:endParaRPr>
          </a:p>
          <a:p>
            <a:pPr>
              <a:lnSpc>
                <a:spcPct val="150000"/>
              </a:lnSpc>
            </a:pPr>
            <a:r>
              <a:rPr lang="zh-CN" altLang="en-US" sz="2800" dirty="0">
                <a:solidFill>
                  <a:schemeClr val="tx1">
                    <a:lumMod val="65000"/>
                    <a:lumOff val="35000"/>
                  </a:schemeClr>
                </a:solidFill>
                <a:latin typeface="+mj-ea"/>
                <a:ea typeface="+mj-ea"/>
              </a:rPr>
              <a:t>  无线个域网</a:t>
            </a:r>
            <a:endParaRPr lang="en-US" altLang="zh-CN" sz="2800" dirty="0">
              <a:solidFill>
                <a:schemeClr val="tx1">
                  <a:lumMod val="65000"/>
                  <a:lumOff val="35000"/>
                </a:schemeClr>
              </a:solidFill>
              <a:latin typeface="+mj-ea"/>
              <a:ea typeface="+mj-ea"/>
            </a:endParaRPr>
          </a:p>
          <a:p>
            <a:pPr>
              <a:lnSpc>
                <a:spcPct val="150000"/>
              </a:lnSpc>
            </a:pPr>
            <a:r>
              <a:rPr lang="zh-CN" altLang="en-US" sz="3600" b="1" dirty="0">
                <a:solidFill>
                  <a:srgbClr val="FF0000"/>
                </a:solidFill>
                <a:uFillTx/>
                <a:latin typeface="+中文标题" charset="0"/>
                <a:ea typeface="+mj-ea"/>
              </a:rPr>
              <a:t>套接字编程：</a:t>
            </a:r>
            <a:endParaRPr lang="en-US" altLang="zh-CN" sz="3600" b="1" dirty="0">
              <a:latin typeface="+mj-ea"/>
              <a:ea typeface="+mj-ea"/>
            </a:endParaRPr>
          </a:p>
          <a:p>
            <a:pPr>
              <a:lnSpc>
                <a:spcPct val="150000"/>
              </a:lnSpc>
            </a:pPr>
            <a:r>
              <a:rPr lang="en-US" altLang="zh-CN" sz="2800" dirty="0">
                <a:latin typeface="+mj-ea"/>
                <a:ea typeface="+mj-ea"/>
              </a:rPr>
              <a:t>  TCP/UDP</a:t>
            </a:r>
            <a:endParaRPr lang="en-US" altLang="zh-CN" sz="2800" dirty="0">
              <a:latin typeface="+mj-ea"/>
              <a:ea typeface="+mj-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9872378" y="4881640"/>
            <a:ext cx="5588137" cy="3144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52899" y="4452883"/>
            <a:ext cx="4001735" cy="4001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右箭头 1"/>
          <p:cNvSpPr/>
          <p:nvPr/>
        </p:nvSpPr>
        <p:spPr>
          <a:xfrm>
            <a:off x="7526311" y="5985691"/>
            <a:ext cx="1715029" cy="936119"/>
          </a:xfrm>
          <a:prstGeom prst="rightArrow">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zh-CN" altLang="en-US"/>
          </a:p>
        </p:txBody>
      </p:sp>
      <p:sp>
        <p:nvSpPr>
          <p:cNvPr id="3" name="矩形 2"/>
          <p:cNvSpPr/>
          <p:nvPr/>
        </p:nvSpPr>
        <p:spPr>
          <a:xfrm>
            <a:off x="2736875" y="2336775"/>
            <a:ext cx="13537504" cy="1107996"/>
          </a:xfrm>
          <a:prstGeom prst="rect">
            <a:avLst/>
          </a:prstGeom>
        </p:spPr>
        <p:txBody>
          <a:bodyPr wrap="square">
            <a:spAutoFit/>
          </a:bodyPr>
          <a:lstStyle/>
          <a:p>
            <a:pPr algn="ctr">
              <a:lnSpc>
                <a:spcPct val="150000"/>
              </a:lnSpc>
            </a:pPr>
            <a:r>
              <a:rPr lang="en-US" altLang="zh-CN" sz="4400" dirty="0">
                <a:solidFill>
                  <a:schemeClr val="tx1">
                    <a:lumMod val="75000"/>
                    <a:lumOff val="25000"/>
                  </a:schemeClr>
                </a:solidFill>
                <a:latin typeface="+mj-ea"/>
                <a:ea typeface="+mj-ea"/>
              </a:rPr>
              <a:t>Why wireless?             It is more convenient!</a:t>
            </a:r>
            <a:endParaRPr lang="zh-CN" altLang="en-US" sz="4400" dirty="0">
              <a:solidFill>
                <a:schemeClr val="tx1">
                  <a:lumMod val="75000"/>
                  <a:lumOff val="25000"/>
                </a:schemeClr>
              </a:solidFill>
              <a:latin typeface="+mj-ea"/>
              <a:ea typeface="+mj-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计算机网络的发展历史</a:t>
            </a:r>
            <a:endParaRPr lang="en-US" altLang="zh-CN" dirty="0"/>
          </a:p>
        </p:txBody>
      </p:sp>
      <p:sp>
        <p:nvSpPr>
          <p:cNvPr id="2" name="矩形 1"/>
          <p:cNvSpPr/>
          <p:nvPr/>
        </p:nvSpPr>
        <p:spPr>
          <a:xfrm>
            <a:off x="1656755" y="1688703"/>
            <a:ext cx="11737304" cy="5853077"/>
          </a:xfrm>
          <a:prstGeom prst="rect">
            <a:avLst/>
          </a:prstGeom>
        </p:spPr>
        <p:txBody>
          <a:bodyPr wrap="square">
            <a:spAutoFit/>
          </a:bodyPr>
          <a:lstStyle/>
          <a:p>
            <a:pPr marL="457200" indent="-457200">
              <a:lnSpc>
                <a:spcPct val="200000"/>
              </a:lnSpc>
              <a:buFont typeface="Arial" panose="020B0604020202020204" pitchFamily="34" charset="0"/>
              <a:buChar char="•"/>
            </a:pPr>
            <a:r>
              <a:rPr lang="zh-CN" altLang="en-US" sz="3200" b="1" dirty="0">
                <a:solidFill>
                  <a:schemeClr val="tx1">
                    <a:lumMod val="75000"/>
                    <a:lumOff val="25000"/>
                  </a:schemeClr>
                </a:solidFill>
                <a:latin typeface="+mj-ea"/>
                <a:ea typeface="+mj-ea"/>
              </a:rPr>
              <a:t>出现之前：电话网络</a:t>
            </a:r>
            <a:endParaRPr lang="en-US" altLang="zh-CN" sz="3200" b="1" dirty="0">
              <a:solidFill>
                <a:schemeClr val="tx1">
                  <a:lumMod val="75000"/>
                  <a:lumOff val="25000"/>
                </a:schemeClr>
              </a:solidFill>
              <a:latin typeface="+mj-ea"/>
              <a:ea typeface="+mj-ea"/>
            </a:endParaRPr>
          </a:p>
          <a:p>
            <a:pPr marL="457200" indent="-457200">
              <a:lnSpc>
                <a:spcPct val="200000"/>
              </a:lnSpc>
              <a:buFont typeface="Arial" panose="020B0604020202020204" pitchFamily="34" charset="0"/>
              <a:buChar char="•"/>
            </a:pPr>
            <a:r>
              <a:rPr lang="zh-CN" altLang="en-US" sz="3200" b="1" dirty="0">
                <a:solidFill>
                  <a:schemeClr val="tx1">
                    <a:lumMod val="75000"/>
                    <a:lumOff val="25000"/>
                  </a:schemeClr>
                </a:solidFill>
                <a:latin typeface="+mj-ea"/>
                <a:ea typeface="+mj-ea"/>
              </a:rPr>
              <a:t>诞生阶段：分时系统</a:t>
            </a:r>
            <a:endParaRPr lang="en-US" altLang="zh-CN" sz="3200" b="1" dirty="0">
              <a:solidFill>
                <a:schemeClr val="tx1">
                  <a:lumMod val="75000"/>
                  <a:lumOff val="25000"/>
                </a:schemeClr>
              </a:solidFill>
              <a:latin typeface="+mj-ea"/>
              <a:ea typeface="+mj-ea"/>
            </a:endParaRPr>
          </a:p>
          <a:p>
            <a:pPr marL="457200" indent="-457200">
              <a:lnSpc>
                <a:spcPct val="200000"/>
              </a:lnSpc>
              <a:buFont typeface="Arial" panose="020B0604020202020204" pitchFamily="34" charset="0"/>
              <a:buChar char="•"/>
            </a:pPr>
            <a:r>
              <a:rPr lang="zh-CN" altLang="en-US" sz="3200" b="1" dirty="0">
                <a:solidFill>
                  <a:schemeClr val="tx1">
                    <a:lumMod val="75000"/>
                    <a:lumOff val="25000"/>
                  </a:schemeClr>
                </a:solidFill>
                <a:latin typeface="+mj-ea"/>
                <a:ea typeface="+mj-ea"/>
              </a:rPr>
              <a:t>形成阶段：</a:t>
            </a:r>
            <a:r>
              <a:rPr lang="en-US" altLang="zh-CN" sz="3200" b="1" dirty="0">
                <a:solidFill>
                  <a:schemeClr val="tx1">
                    <a:lumMod val="75000"/>
                    <a:lumOff val="25000"/>
                  </a:schemeClr>
                </a:solidFill>
                <a:latin typeface="+mj-ea"/>
                <a:ea typeface="+mj-ea"/>
              </a:rPr>
              <a:t>ARPANET</a:t>
            </a:r>
            <a:endParaRPr lang="en-US" altLang="zh-CN" sz="3200" b="1" dirty="0">
              <a:solidFill>
                <a:schemeClr val="tx1">
                  <a:lumMod val="75000"/>
                  <a:lumOff val="25000"/>
                </a:schemeClr>
              </a:solidFill>
              <a:latin typeface="+mj-ea"/>
              <a:ea typeface="+mj-ea"/>
            </a:endParaRPr>
          </a:p>
          <a:p>
            <a:pPr marL="457200" indent="-457200">
              <a:lnSpc>
                <a:spcPct val="200000"/>
              </a:lnSpc>
              <a:buFont typeface="Arial" panose="020B0604020202020204" pitchFamily="34" charset="0"/>
              <a:buChar char="•"/>
            </a:pPr>
            <a:r>
              <a:rPr lang="zh-CN" altLang="en-US" sz="3200" b="1" dirty="0">
                <a:solidFill>
                  <a:schemeClr val="tx1">
                    <a:lumMod val="75000"/>
                    <a:lumOff val="25000"/>
                  </a:schemeClr>
                </a:solidFill>
                <a:latin typeface="+mj-ea"/>
                <a:ea typeface="+mj-ea"/>
              </a:rPr>
              <a:t>互联互通阶段：</a:t>
            </a:r>
            <a:r>
              <a:rPr lang="en-US" altLang="zh-CN" sz="3200" b="1" dirty="0">
                <a:solidFill>
                  <a:schemeClr val="tx1">
                    <a:lumMod val="75000"/>
                    <a:lumOff val="25000"/>
                  </a:schemeClr>
                </a:solidFill>
                <a:latin typeface="+mj-ea"/>
                <a:ea typeface="+mj-ea"/>
              </a:rPr>
              <a:t>Internet</a:t>
            </a:r>
            <a:endParaRPr lang="en-US" altLang="zh-CN" sz="3200" b="1" dirty="0">
              <a:solidFill>
                <a:schemeClr val="tx1">
                  <a:lumMod val="75000"/>
                  <a:lumOff val="25000"/>
                </a:schemeClr>
              </a:solidFill>
              <a:latin typeface="+mj-ea"/>
              <a:ea typeface="+mj-ea"/>
            </a:endParaRPr>
          </a:p>
          <a:p>
            <a:pPr marL="457200" indent="-457200">
              <a:lnSpc>
                <a:spcPct val="200000"/>
              </a:lnSpc>
              <a:buFont typeface="Arial" panose="020B0604020202020204" pitchFamily="34" charset="0"/>
              <a:buChar char="•"/>
            </a:pPr>
            <a:r>
              <a:rPr lang="zh-CN" altLang="en-US" sz="3200" b="1" dirty="0">
                <a:solidFill>
                  <a:schemeClr val="tx1">
                    <a:lumMod val="75000"/>
                    <a:lumOff val="25000"/>
                  </a:schemeClr>
                </a:solidFill>
                <a:latin typeface="+mj-ea"/>
                <a:ea typeface="+mj-ea"/>
              </a:rPr>
              <a:t>高速网络阶段：光纤网络等</a:t>
            </a:r>
            <a:endParaRPr lang="en-US" altLang="zh-CN" sz="3200" b="1" dirty="0">
              <a:solidFill>
                <a:schemeClr val="tx1">
                  <a:lumMod val="75000"/>
                  <a:lumOff val="25000"/>
                </a:schemeClr>
              </a:solidFill>
              <a:latin typeface="+mj-ea"/>
              <a:ea typeface="+mj-ea"/>
            </a:endParaRPr>
          </a:p>
          <a:p>
            <a:pPr marL="457200" indent="-457200">
              <a:lnSpc>
                <a:spcPct val="200000"/>
              </a:lnSpc>
              <a:buFont typeface="Arial" panose="020B0604020202020204" pitchFamily="34" charset="0"/>
              <a:buChar char="•"/>
            </a:pPr>
            <a:r>
              <a:rPr lang="zh-CN" altLang="en-US" sz="3200" b="1" dirty="0">
                <a:solidFill>
                  <a:schemeClr val="tx1">
                    <a:lumMod val="75000"/>
                    <a:lumOff val="25000"/>
                  </a:schemeClr>
                </a:solidFill>
                <a:latin typeface="+mj-ea"/>
                <a:ea typeface="+mj-ea"/>
              </a:rPr>
              <a:t>无线网络和物联网阶段：泛在网络（</a:t>
            </a:r>
            <a:r>
              <a:rPr lang="en-US" altLang="zh-CN" sz="3200" b="1" dirty="0">
                <a:solidFill>
                  <a:schemeClr val="tx1">
                    <a:lumMod val="75000"/>
                    <a:lumOff val="25000"/>
                  </a:schemeClr>
                </a:solidFill>
                <a:latin typeface="+mj-ea"/>
                <a:ea typeface="+mj-ea"/>
              </a:rPr>
              <a:t>Ubiquitous/Pervasive</a:t>
            </a:r>
            <a:r>
              <a:rPr lang="zh-CN" altLang="en-US" sz="3200" b="1" dirty="0">
                <a:solidFill>
                  <a:schemeClr val="tx1">
                    <a:lumMod val="75000"/>
                    <a:lumOff val="25000"/>
                  </a:schemeClr>
                </a:solidFill>
                <a:latin typeface="+mj-ea"/>
                <a:ea typeface="+mj-ea"/>
              </a:rPr>
              <a:t>）</a:t>
            </a:r>
            <a:endParaRPr lang="en-US" altLang="zh-CN" sz="3200" b="1" dirty="0">
              <a:solidFill>
                <a:schemeClr val="tx1">
                  <a:lumMod val="75000"/>
                  <a:lumOff val="25000"/>
                </a:schemeClr>
              </a:solidFill>
              <a:latin typeface="+mj-ea"/>
              <a:ea typeface="+mj-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823064" y="5232902"/>
            <a:ext cx="8574211" cy="4821733"/>
          </a:xfrm>
          <a:prstGeom prst="rect">
            <a:avLst/>
          </a:prstGeom>
        </p:spPr>
      </p:pic>
      <p:sp>
        <p:nvSpPr>
          <p:cNvPr id="5" name="文本占位符 1"/>
          <p:cNvSpPr>
            <a:spLocks noGrp="1"/>
          </p:cNvSpPr>
          <p:nvPr>
            <p:ph type="body" sz="quarter" idx="10"/>
          </p:nvPr>
        </p:nvSpPr>
        <p:spPr>
          <a:xfrm>
            <a:off x="458470" y="321310"/>
            <a:ext cx="7433941" cy="648335"/>
          </a:xfrm>
        </p:spPr>
        <p:txBody>
          <a:bodyPr/>
          <a:lstStyle/>
          <a:p>
            <a:r>
              <a:rPr lang="zh-CN" altLang="en-US" dirty="0"/>
              <a:t>电话网络与计算机网络</a:t>
            </a:r>
            <a:endParaRPr lang="en-US" altLang="zh-CN" dirty="0"/>
          </a:p>
        </p:txBody>
      </p:sp>
      <p:pic>
        <p:nvPicPr>
          <p:cNvPr id="4" name="Picture 3" descr="C:\Documents and Settings\zhang\桌面\00219b698eb30aaff250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611" y="1217138"/>
            <a:ext cx="9499119" cy="6687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C:\Documents and Settings\zhang\桌面\123027256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4423" y="1102444"/>
            <a:ext cx="9577063" cy="6732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80391" y="5827822"/>
            <a:ext cx="9173664" cy="4112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泪滴形 7"/>
          <p:cNvSpPr/>
          <p:nvPr/>
        </p:nvSpPr>
        <p:spPr>
          <a:xfrm>
            <a:off x="5905227" y="845779"/>
            <a:ext cx="6408712" cy="2448272"/>
          </a:xfrm>
          <a:prstGeom prst="teardrop">
            <a:avLst>
              <a:gd name="adj" fmla="val 73102"/>
            </a:avLst>
          </a:prstGeom>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lnSpc>
                <a:spcPct val="150000"/>
              </a:lnSpc>
              <a:defRPr/>
            </a:pPr>
            <a:r>
              <a:rPr lang="zh-CN" altLang="en-US" sz="4400" dirty="0">
                <a:solidFill>
                  <a:schemeClr val="tx1">
                    <a:lumMod val="75000"/>
                    <a:lumOff val="25000"/>
                  </a:schemeClr>
                </a:solidFill>
                <a:latin typeface="+mj-ea"/>
                <a:ea typeface="+mj-ea"/>
              </a:rPr>
              <a:t>电路交换</a:t>
            </a:r>
            <a:r>
              <a:rPr lang="en-US" altLang="zh-CN" sz="4400" dirty="0">
                <a:solidFill>
                  <a:schemeClr val="tx1">
                    <a:lumMod val="75000"/>
                    <a:lumOff val="25000"/>
                  </a:schemeClr>
                </a:solidFill>
                <a:latin typeface="+mj-ea"/>
                <a:ea typeface="+mj-ea"/>
              </a:rPr>
              <a:t>(</a:t>
            </a:r>
            <a:r>
              <a:rPr lang="zh-CN" altLang="en-US" sz="4400" dirty="0">
                <a:solidFill>
                  <a:schemeClr val="tx1">
                    <a:lumMod val="75000"/>
                    <a:lumOff val="25000"/>
                  </a:schemeClr>
                </a:solidFill>
                <a:latin typeface="+mj-ea"/>
                <a:ea typeface="+mj-ea"/>
              </a:rPr>
              <a:t>虚电路</a:t>
            </a:r>
            <a:r>
              <a:rPr lang="en-US" altLang="zh-CN" sz="4400" dirty="0">
                <a:solidFill>
                  <a:schemeClr val="tx1">
                    <a:lumMod val="75000"/>
                    <a:lumOff val="25000"/>
                  </a:schemeClr>
                </a:solidFill>
                <a:latin typeface="+mj-ea"/>
                <a:ea typeface="+mj-ea"/>
              </a:rPr>
              <a:t>)</a:t>
            </a:r>
            <a:r>
              <a:rPr lang="zh-CN" altLang="en-US" sz="4400" dirty="0">
                <a:solidFill>
                  <a:schemeClr val="tx1">
                    <a:lumMod val="75000"/>
                    <a:lumOff val="25000"/>
                  </a:schemeClr>
                </a:solidFill>
                <a:latin typeface="+mj-ea"/>
                <a:ea typeface="+mj-ea"/>
              </a:rPr>
              <a:t>与分组交换</a:t>
            </a:r>
            <a:endParaRPr lang="zh-CN" altLang="en-US" sz="4400" dirty="0">
              <a:solidFill>
                <a:schemeClr val="tx1">
                  <a:lumMod val="75000"/>
                  <a:lumOff val="25000"/>
                </a:schemeClr>
              </a:solidFill>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linds(horizontal)">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linds(horizontal)">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linds(horizontal)">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ags/tag1.xml><?xml version="1.0" encoding="utf-8"?>
<p:tagLst xmlns:p="http://schemas.openxmlformats.org/presentationml/2006/main">
  <p:tag name="MH" val="20160104115313"/>
  <p:tag name="MH_LIBRARY" val="GRAPHIC"/>
  <p:tag name="MH_TYPE" val="Other"/>
  <p:tag name="MH_ORDER" val="1"/>
</p:tagLst>
</file>

<file path=ppt/tags/tag2.xml><?xml version="1.0" encoding="utf-8"?>
<p:tagLst xmlns:p="http://schemas.openxmlformats.org/presentationml/2006/main">
  <p:tag name="MH" val="20160104115313"/>
  <p:tag name="MH_LIBRARY" val="GRAPHIC"/>
  <p:tag name="MH_TYPE" val="Other"/>
  <p:tag name="MH_ORDER" val="3"/>
</p:tagLst>
</file>

<file path=ppt/tags/tag3.xml><?xml version="1.0" encoding="utf-8"?>
<p:tagLst xmlns:p="http://schemas.openxmlformats.org/presentationml/2006/main">
  <p:tag name="MH" val="20160104115313"/>
  <p:tag name="MH_LIBRARY" val="GRAPHIC"/>
  <p:tag name="MH_TYPE" val="Other"/>
  <p:tag name="MH_ORDER" val="6"/>
</p:tagLst>
</file>

<file path=ppt/tags/tag4.xml><?xml version="1.0" encoding="utf-8"?>
<p:tagLst xmlns:p="http://schemas.openxmlformats.org/presentationml/2006/main">
  <p:tag name="MH" val="20160104115313"/>
  <p:tag name="MH_LIBRARY" val="GRAPHIC"/>
  <p:tag name="MH_TYPE" val="Other"/>
  <p:tag name="MH_ORDER" val="8"/>
</p:tagLst>
</file>

<file path=ppt/tags/tag5.xml><?xml version="1.0" encoding="utf-8"?>
<p:tagLst xmlns:p="http://schemas.openxmlformats.org/presentationml/2006/main">
  <p:tag name="MH" val="20160104115313"/>
  <p:tag name="MH_LIBRARY" val="GRAPHIC"/>
  <p:tag name="MH_TYPE" val="Other"/>
  <p:tag name="MH_ORDER" val="8"/>
  <p:tag name="KSO_WM_BEAUTIFY_FLAG" val=""/>
</p:tagLst>
</file>

<file path=ppt/tags/tag6.xml><?xml version="1.0" encoding="utf-8"?>
<p:tagLst xmlns:p="http://schemas.openxmlformats.org/presentationml/2006/main">
  <p:tag name="KSO_WM_UNIT_PLACING_PICTURE_USER_VIEWPORT" val="{&quot;height&quot;:4410,&quot;width&quot;:9000}"/>
</p:tagLst>
</file>

<file path=ppt/theme/_rels/theme1.xml.rels><?xml version="1.0" encoding="UTF-8" standalone="yes"?>
<Relationships xmlns="http://schemas.openxmlformats.org/package/2006/relationships"><Relationship Id="rId1" Type="http://schemas.openxmlformats.org/officeDocument/2006/relationships/image" Target="../media/image7.jpeg"/></Relationships>
</file>

<file path=ppt/theme/theme1.xml><?xml version="1.0" encoding="utf-8"?>
<a:theme xmlns:a="http://schemas.openxmlformats.org/drawingml/2006/main" name="新建 Microsoft PowerPoint 幻灯片">
  <a:themeElements>
    <a:clrScheme name="沉稳">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0</TotalTime>
  <Words>7718</Words>
  <Application>WPS 演示</Application>
  <PresentationFormat>自定义</PresentationFormat>
  <Paragraphs>541</Paragraphs>
  <Slides>49</Slides>
  <Notes>8</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49</vt:i4>
      </vt:variant>
    </vt:vector>
  </HeadingPairs>
  <TitlesOfParts>
    <vt:vector size="65" baseType="lpstr">
      <vt:lpstr>Arial</vt:lpstr>
      <vt:lpstr>宋体</vt:lpstr>
      <vt:lpstr>Wingdings</vt:lpstr>
      <vt:lpstr>Wingdings 2</vt:lpstr>
      <vt:lpstr>Times New Roman</vt:lpstr>
      <vt:lpstr>微软雅黑</vt:lpstr>
      <vt:lpstr>+中文标题</vt:lpstr>
      <vt:lpstr>Latha</vt:lpstr>
      <vt:lpstr>Arial Unicode MS</vt:lpstr>
      <vt:lpstr>Calibri</vt:lpstr>
      <vt:lpstr>Wingdings</vt:lpstr>
      <vt:lpstr>Wingdings 2</vt:lpstr>
      <vt:lpstr>Franklin Gothic Book</vt:lpstr>
      <vt:lpstr>Franklin Gothic Medium</vt:lpstr>
      <vt:lpstr>黑体</vt:lpstr>
      <vt:lpstr>新建 Microsoft PowerPoint 幻灯片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微软用户08</dc:creator>
  <cp:lastModifiedBy>zw</cp:lastModifiedBy>
  <cp:revision>328</cp:revision>
  <dcterms:created xsi:type="dcterms:W3CDTF">2016-06-21T14:02:00Z</dcterms:created>
  <dcterms:modified xsi:type="dcterms:W3CDTF">2024-02-20T02:26:49Z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